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6" r:id="rId9"/>
    <p:sldId id="261" r:id="rId10"/>
    <p:sldId id="262" r:id="rId11"/>
    <p:sldId id="263" r:id="rId12"/>
    <p:sldId id="264" r:id="rId13"/>
    <p:sldId id="268" r:id="rId14"/>
    <p:sldId id="271" r:id="rId15"/>
    <p:sldId id="291" r:id="rId16"/>
    <p:sldId id="286" r:id="rId17"/>
    <p:sldId id="292" r:id="rId18"/>
    <p:sldId id="272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72" d="100"/>
          <a:sy n="72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DB9F-F37A-4E44-85EA-1452DB2DFFA5}" type="datetimeFigureOut">
              <a:rPr lang="pl-PL" smtClean="0"/>
              <a:t>02.07.2021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D19C0-EA9E-4A75-9C70-FEEBCB5C11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56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D19C0-EA9E-4A75-9C70-FEEBCB5C11C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79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2936-F5A4-470B-B378-DCE780DCEE5D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BA35-2B0E-4517-B9F2-57B7198159FA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59B-379F-4255-970C-FCD39FA68A21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51F-BA68-4446-8D35-F0BAFDB309F4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32B8-4FA8-4E4A-9A05-A83F05BB0A63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EA99-AAC3-4E21-9EAB-3B3DAE8BF73D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18FD-B762-4314-A6A6-11A46DDEB6D6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00E2-4FE4-4517-867A-3806612A5F83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177-E651-4453-8699-5754869BD20D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7384-3297-4221-B0B0-E6EBB8EC329C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2DC0-4EEB-4B54-B96A-DECED568C700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2AF-9E6F-470A-95EC-7001C67C2B50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00A2-B012-477B-B2B9-10B042AC9061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BFBE-80AB-4478-A3C7-CFAD2A1D437F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78E1-DF91-4719-84D4-6F57BBCBE163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FF36-CF7B-404D-9A37-6F3E6B3CEC15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0713-4D45-4BBA-BA8D-87789B2AB46B}" type="datetime1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w.pl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rol.gov.pl/" TargetMode="External"/><Relationship Id="rId2" Type="http://schemas.openxmlformats.org/officeDocument/2006/relationships/hyperlink" Target="http://www.duw.pl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rol.gov.pl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65396" y="2105264"/>
            <a:ext cx="7766936" cy="1646302"/>
          </a:xfrm>
        </p:spPr>
        <p:txBody>
          <a:bodyPr/>
          <a:lstStyle/>
          <a:p>
            <a:pPr algn="just"/>
            <a:r>
              <a:rPr lang="pl-PL" sz="2800" dirty="0">
                <a:solidFill>
                  <a:schemeClr val="accent2">
                    <a:lumMod val="50000"/>
                  </a:schemeClr>
                </a:solidFill>
              </a:rPr>
              <a:t>Szacowanie</a:t>
            </a:r>
            <a:r>
              <a:rPr lang="pl-PL" sz="2800" dirty="0"/>
              <a:t> </a:t>
            </a:r>
            <a:r>
              <a:rPr lang="pl-PL" sz="2800" dirty="0">
                <a:solidFill>
                  <a:schemeClr val="accent2">
                    <a:lumMod val="50000"/>
                  </a:schemeClr>
                </a:solidFill>
              </a:rPr>
              <a:t>szkód w gospodarstwach rolnych poszkodowanych przez niekorzystne zjawiska atmosferyczne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262467" y="4378190"/>
            <a:ext cx="7766936" cy="1845734"/>
          </a:xfrm>
        </p:spPr>
        <p:txBody>
          <a:bodyPr>
            <a:noAutofit/>
          </a:bodyPr>
          <a:lstStyle/>
          <a:p>
            <a:pPr algn="ctr"/>
            <a:endParaRPr lang="pl-PL" sz="1600" dirty="0">
              <a:solidFill>
                <a:schemeClr val="tx1"/>
              </a:solidFill>
            </a:endParaRPr>
          </a:p>
          <a:p>
            <a:pPr algn="ctr"/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61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02733" y="446038"/>
            <a:ext cx="89323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Członek Komisji nie może szacować szkód we własnym gospodarstwie rolnym. </a:t>
            </a:r>
            <a:br>
              <a:rPr lang="pl-PL" dirty="0"/>
            </a:br>
            <a:r>
              <a:rPr lang="pl-PL" dirty="0"/>
              <a:t>Należy przewidzieć, czy taki przypadek zaistnieje i zwiększyć skład Komisji dodatkowo o przedstawiciela DIR. Proponowani kandydaci do składu komisji zobowiązani są wyrazić zgodę na uczestnictwo w jej pracach.</a:t>
            </a:r>
          </a:p>
          <a:p>
            <a:endParaRPr lang="pl-PL" dirty="0"/>
          </a:p>
          <a:p>
            <a:r>
              <a:rPr lang="pl-PL" dirty="0"/>
              <a:t>2. We wniosku o powołanie Komisji musi znajdować się ocena sytuacji w gminie, </a:t>
            </a:r>
            <a:br>
              <a:rPr lang="pl-PL" dirty="0"/>
            </a:br>
            <a:r>
              <a:rPr lang="pl-PL" dirty="0"/>
              <a:t>w szczególności rodzaj zjawiska – zgodnie z definicjami zawartymi w ustawie</a:t>
            </a:r>
          </a:p>
          <a:p>
            <a:r>
              <a:rPr lang="pl-PL" dirty="0"/>
              <a:t>o ubezpieczeniach upraw rolnych i zwierząt gospodarskich.</a:t>
            </a:r>
          </a:p>
          <a:p>
            <a:endParaRPr lang="pl-PL" dirty="0"/>
          </a:p>
          <a:p>
            <a:r>
              <a:rPr lang="pl-PL" dirty="0"/>
              <a:t>3. W niektórych przypadkach konieczna jest informacja potwierdzająca wystąpienie zjawiska: </a:t>
            </a:r>
          </a:p>
          <a:p>
            <a:pPr marL="342900" indent="-342900">
              <a:buAutoNum type="alphaLcParenR"/>
            </a:pPr>
            <a:r>
              <a:rPr lang="pl-PL" dirty="0"/>
              <a:t>w przypadku wystąpienia szkód spowodowanych deszczem nawalnym lub huraganem – z IMGW, </a:t>
            </a:r>
          </a:p>
          <a:p>
            <a:pPr marL="342900" indent="-342900">
              <a:buAutoNum type="alphaLcParenR"/>
            </a:pPr>
            <a:r>
              <a:rPr lang="pl-PL" dirty="0"/>
              <a:t>w przypadku suszy – potwierdzenie jej w „monitoringu suszy” prowadzonym przez IUNG-PIB w Puławach,</a:t>
            </a:r>
          </a:p>
          <a:p>
            <a:pPr marL="342900" indent="-342900">
              <a:buAutoNum type="alphaLcParenR"/>
            </a:pPr>
            <a:r>
              <a:rPr lang="pl-PL" dirty="0"/>
              <a:t> szkody od uderzenia pioruna muszą pozostawiać bezsporne ślady tego zdarzenia i być udokumentowane protokołami Straży Pożarnej lub Policji lub Powiatowego Inspektora Weterynarii w przypadku zwierząt gospodarskich, jeżeli zdarzenie miało miejsce poza budynkiem inwentarskim.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10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15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60399" y="540309"/>
            <a:ext cx="866986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We wniosku konieczne jest także: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zadeklarowanie, czy warunki atmosferyczne oraz faza wegetacyjna roślin umożliwiają lustrację upraw i rzetelne szacowanie szkód,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 należy podać dokładny termin wystąpienia niekorzystnego zjawiska (od dnia do dnia),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szacunkową ilość gospodarstw poszkodowanych,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szacunkową powierzchnię dotkniętą szkodą, 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ocenę szkód w uprawach, środkach trwałych, zwierzętach. </a:t>
            </a:r>
          </a:p>
          <a:p>
            <a:pPr lvl="0" algn="just">
              <a:spcAft>
                <a:spcPts val="0"/>
              </a:spcAft>
            </a:pPr>
            <a:endParaRPr lang="pl-PL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pl-PL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Wzór wniosku o powołanie przez Wojewodę Komisji został zamieszczony </a:t>
            </a:r>
            <a:b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na stronie internetowej Dolnośląskiego Urzędu Wojewódzkiego we Wrocławiu (</a:t>
            </a:r>
            <a:r>
              <a:rPr lang="pl-PL" u="sng" dirty="0">
                <a:solidFill>
                  <a:srgbClr val="000000"/>
                </a:solidFill>
                <a:ea typeface="Times New Roman" panose="02020603050405020304" pitchFamily="18" charset="0"/>
                <a:hlinkClick r:id="rId2"/>
              </a:rPr>
              <a:t>www.duw.pl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 zakładka </a:t>
            </a:r>
            <a:r>
              <a:rPr lang="pl-PL" dirty="0" err="1">
                <a:solidFill>
                  <a:srgbClr val="000000"/>
                </a:solidFill>
                <a:ea typeface="Times New Roman" panose="02020603050405020304" pitchFamily="18" charset="0"/>
              </a:rPr>
              <a:t>Urząd→Wydziały→Wydział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 Nieruchomości, Rolnictwa </a:t>
            </a:r>
            <a:b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i Środowiska→Oddział Rolnictwa i Środowiska), a także na stronie 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  <a:hlinkClick r:id="rId2"/>
              </a:rPr>
              <a:t>www.duw.pl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 w zakładce Obsługa klienta     Rolnictwo</a:t>
            </a:r>
          </a:p>
          <a:p>
            <a:pPr lvl="0" algn="just">
              <a:spcAft>
                <a:spcPts val="0"/>
              </a:spcAft>
            </a:pPr>
            <a:endParaRPr lang="pl-PL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180340" indent="6985" algn="just"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Zarządzenie Wojewody Dolnośląskiego w sprawie powołania Komisji wydawane jest dla konkretnej gminy, na określony rodzaj niekorzystnego zjawiska atmosferycznego.</a:t>
            </a:r>
            <a:endParaRPr lang="pl-PL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11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3358836" y="4508626"/>
            <a:ext cx="235390" cy="108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64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24933" y="416342"/>
            <a:ext cx="91947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4. Na oszacowanie strat i sporządzenie dokumentów komisja ma czas:</a:t>
            </a:r>
          </a:p>
          <a:p>
            <a:endParaRPr lang="pl-PL" dirty="0"/>
          </a:p>
          <a:p>
            <a:pPr marL="271463" indent="-271463"/>
            <a:r>
              <a:rPr lang="pl-PL" dirty="0"/>
              <a:t>1) maksymalnie 2 miesiące od dnia zgłoszenia przez producenta rolnego powstania   tych szkód, tj.: </a:t>
            </a:r>
          </a:p>
          <a:p>
            <a:pPr>
              <a:tabLst>
                <a:tab pos="271463" algn="l"/>
              </a:tabLst>
            </a:pPr>
            <a:r>
              <a:rPr lang="pl-PL" dirty="0"/>
              <a:t>a)	od wschodów do czasu zbioru plonu głównego danej uprawy albo jej likwidacji,</a:t>
            </a:r>
          </a:p>
          <a:p>
            <a:pPr marL="271463"/>
            <a:r>
              <a:rPr lang="pl-PL" dirty="0"/>
              <a:t> albo</a:t>
            </a:r>
          </a:p>
          <a:p>
            <a:pPr marL="271463" indent="-271463"/>
            <a:r>
              <a:rPr lang="pl-PL" dirty="0"/>
              <a:t>b) nie później niż w terminie do 3 miesięcy od wystąpienia gradu, deszczu nawalnego,  huraganu, pioruna, obsunięcia się ziemi lub lawiny – w przypadku szkód </a:t>
            </a:r>
            <a:br>
              <a:rPr lang="pl-PL" dirty="0"/>
            </a:br>
            <a:r>
              <a:rPr lang="pl-PL" dirty="0"/>
              <a:t>w środku trwałym, albo</a:t>
            </a:r>
          </a:p>
          <a:p>
            <a:pPr marL="177800" indent="-177800">
              <a:buAutoNum type="alphaLcParenR" startAt="3"/>
            </a:pPr>
            <a:r>
              <a:rPr lang="pl-PL" dirty="0"/>
              <a:t> nie później niż w terminie do 12 miesięcy od ustąpienia wody umożliwiającego komisji rozpoczęcie szacowania szkód – w przypadku szacowania szkód spowodowanych przez powódź w budynkach, albo</a:t>
            </a:r>
          </a:p>
          <a:p>
            <a:endParaRPr lang="pl-PL" dirty="0"/>
          </a:p>
          <a:p>
            <a:r>
              <a:rPr lang="pl-PL" dirty="0"/>
              <a:t>2) dwukrotnie, szkód spowodowanych przez ujemne skutki przezimowania, przymrozki wiosenne, powódź lub grad w drzewach owocowych (dotyczy wyłącznie drzew owocowych jako środka trwałego, natomiast nie dotyczy szkód w owocach tj. plonie):</a:t>
            </a:r>
          </a:p>
          <a:p>
            <a:r>
              <a:rPr lang="pl-PL" dirty="0"/>
              <a:t>a) po raz pierwszy – w terminie do 2 miesięcy od dnia powstania tych szkód,</a:t>
            </a:r>
          </a:p>
          <a:p>
            <a:r>
              <a:rPr lang="pl-PL" dirty="0"/>
              <a:t>b) po raz drugi – nie później niż w terminie do 12 miesięcy od dnia powstania tych szkód.</a:t>
            </a:r>
          </a:p>
          <a:p>
            <a:r>
              <a:rPr lang="pl-PL" dirty="0"/>
              <a:t>W pierwszym etapie szacowania szkód w drzewach owocowych sporządza się protokół w formie notatki zawierający dane niezbędne przy powtórnym szacowaniu szkód. Komisja dokonując szacowania po raz drugi sporządza protokół z oszacowania szkód.</a:t>
            </a:r>
          </a:p>
          <a:p>
            <a:endParaRPr lang="pl-PL" dirty="0"/>
          </a:p>
          <a:p>
            <a:pPr marL="342900" indent="-342900">
              <a:buAutoNum type="alphaLcParenR" startAt="3"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85813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12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6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64067" y="691572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b="1" dirty="0">
                <a:ea typeface="Times New Roman" panose="02020603050405020304" pitchFamily="18" charset="0"/>
              </a:rPr>
              <a:t>Nast</a:t>
            </a:r>
            <a:r>
              <a:rPr lang="pl-PL" b="1" dirty="0">
                <a:ea typeface="Times New Roman" panose="02020603050405020304" pitchFamily="18" charset="0"/>
                <a:cs typeface="TimesNewRoman,Bold"/>
              </a:rPr>
              <a:t>ę</a:t>
            </a:r>
            <a:r>
              <a:rPr lang="pl-PL" b="1" dirty="0">
                <a:ea typeface="Times New Roman" panose="02020603050405020304" pitchFamily="18" charset="0"/>
              </a:rPr>
              <a:t>pnie </a:t>
            </a:r>
            <a:r>
              <a:rPr lang="pl-PL" b="1" u="sng" dirty="0">
                <a:ea typeface="Times New Roman" panose="02020603050405020304" pitchFamily="18" charset="0"/>
              </a:rPr>
              <a:t>w terminie 30 dni od dnia oszacowania szkód, Komisja składa protokół z oszacowania szkód Wojewodzie </a:t>
            </a:r>
            <a:r>
              <a:rPr lang="pl-PL" b="1" dirty="0">
                <a:ea typeface="Times New Roman" panose="02020603050405020304" pitchFamily="18" charset="0"/>
              </a:rPr>
              <a:t>wła</a:t>
            </a:r>
            <a:r>
              <a:rPr lang="pl-PL" b="1" dirty="0">
                <a:ea typeface="Times New Roman" panose="02020603050405020304" pitchFamily="18" charset="0"/>
                <a:cs typeface="TimesNewRoman,Bold"/>
              </a:rPr>
              <a:t>ś</a:t>
            </a:r>
            <a:r>
              <a:rPr lang="pl-PL" b="1" dirty="0">
                <a:ea typeface="Times New Roman" panose="02020603050405020304" pitchFamily="18" charset="0"/>
              </a:rPr>
              <a:t>ciwemu ze wzgl</a:t>
            </a:r>
            <a:r>
              <a:rPr lang="pl-PL" b="1" dirty="0">
                <a:ea typeface="Times New Roman" panose="02020603050405020304" pitchFamily="18" charset="0"/>
                <a:cs typeface="TimesNewRoman,Bold"/>
              </a:rPr>
              <a:t>ę</a:t>
            </a:r>
            <a:r>
              <a:rPr lang="pl-PL" b="1" dirty="0">
                <a:ea typeface="Times New Roman" panose="02020603050405020304" pitchFamily="18" charset="0"/>
              </a:rPr>
              <a:t>du na miejsce wyst</a:t>
            </a:r>
            <a:r>
              <a:rPr lang="pl-PL" b="1" dirty="0">
                <a:ea typeface="Times New Roman" panose="02020603050405020304" pitchFamily="18" charset="0"/>
                <a:cs typeface="TimesNewRoman,Bold"/>
              </a:rPr>
              <a:t>ą</a:t>
            </a:r>
            <a:r>
              <a:rPr lang="pl-PL" b="1" dirty="0">
                <a:ea typeface="Times New Roman" panose="02020603050405020304" pitchFamily="18" charset="0"/>
              </a:rPr>
              <a:t>pienia tych szkód. </a:t>
            </a:r>
            <a:endParaRPr lang="pl-PL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Natomiast protokół końcowy sporządzony w przypadku, gdy gospodarstwo rolne poło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  <a:cs typeface="TimesNewRoman,Bold"/>
              </a:rPr>
              <a:t>ż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</a:rPr>
              <a:t>one jest na obszarze co najmniej dwóch województw, właściwa Komisja składa Wojewodzie w terminie 45 dni od dnia oszacowania szkód.</a:t>
            </a:r>
          </a:p>
          <a:p>
            <a:pPr algn="just">
              <a:spcAft>
                <a:spcPts val="0"/>
              </a:spcAft>
            </a:pPr>
            <a:endParaRPr lang="pl-PL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pl-PL" dirty="0"/>
              <a:t>W przypadku szacowania szkód pod kątem ubiegania się o kredyt na odtworzenie środków trwałych przyjmuje się minimalny poziom strat w odniesieniu do pojedynczego środka trwałego w wysokości powyżej 3 350 zł oraz wartość kosztów napraw lub różnicy pomiędzy wartością aktywów bezpośrednio przed wystąpieniem niekorzystnego zjawiska atmosferycznego i bezpośrednio po jego wystąpieniu.</a:t>
            </a:r>
            <a:endParaRPr lang="pl-PL" dirty="0">
              <a:solidFill>
                <a:srgbClr val="C00000"/>
              </a:solidFill>
            </a:endParaRPr>
          </a:p>
          <a:p>
            <a:pPr lvl="0"/>
            <a:r>
              <a:rPr lang="pl-PL" dirty="0"/>
              <a:t> </a:t>
            </a:r>
          </a:p>
          <a:p>
            <a:pPr lvl="0"/>
            <a:r>
              <a:rPr lang="pl-PL" dirty="0"/>
              <a:t>Szacowanie szkód w budynkach powstałych na skutek powodzi – może odbywać się do 12 miesięcy od ustąpienia wody (w przypadku ujawnienia się takich szkód), jednakże </a:t>
            </a:r>
            <a:r>
              <a:rPr lang="pl-PL" b="1" dirty="0"/>
              <a:t>pod warunkiem, że w czasie powodzi było zgłoszone zalanie tych budynków i Komisja odnotowała to w protokole/notatce z lustracji.</a:t>
            </a:r>
            <a:r>
              <a:rPr lang="pl-PL" dirty="0"/>
              <a:t> </a:t>
            </a:r>
          </a:p>
          <a:p>
            <a:pPr algn="just">
              <a:spcAft>
                <a:spcPts val="0"/>
              </a:spcAft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13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6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41594" y="450334"/>
            <a:ext cx="9550673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V. Formy pomocy dla producentów rolnych, którzy ponieśli straty wskutek wystąpienia niekorzystnych zjawisk atmosferycznych:</a:t>
            </a:r>
          </a:p>
          <a:p>
            <a:endParaRPr lang="pl-PL" b="1" dirty="0"/>
          </a:p>
          <a:p>
            <a:endParaRPr lang="pl-PL" dirty="0"/>
          </a:p>
          <a:p>
            <a:pPr marL="342900" indent="-342900">
              <a:buAutoNum type="arabicParenR"/>
            </a:pPr>
            <a:r>
              <a:rPr lang="pl-PL" dirty="0"/>
              <a:t>preferencyjne kredyty na wznowienie produkcji rolnej i odtworzenie środków trwałych</a:t>
            </a:r>
          </a:p>
          <a:p>
            <a:endParaRPr lang="pl-PL" dirty="0"/>
          </a:p>
          <a:p>
            <a:r>
              <a:rPr lang="pl-PL" dirty="0"/>
              <a:t>Aby rolnicy mogli uzyskać pomoc publiczną w formie dopłat do oprocentowania kredytów na wznowienie produkcji, poziom szkód określony w procentach:</a:t>
            </a:r>
          </a:p>
          <a:p>
            <a:endParaRPr lang="pl-PL" dirty="0"/>
          </a:p>
          <a:p>
            <a:r>
              <a:rPr lang="pl-PL" dirty="0"/>
              <a:t>- musi być wyższy niż 30% średniej rocznej produkcji rolnej w gospodarstwie rolnym </a:t>
            </a:r>
          </a:p>
          <a:p>
            <a:r>
              <a:rPr lang="pl-PL" dirty="0"/>
              <a:t>lub dziale specjalnym produkcji rolnej z trzech lat poprzedzających rok, w którym wystąpiły szkody lub średniej z trzech lat w okresie pięcioletnim poprzedzającym rok, </a:t>
            </a:r>
            <a:br>
              <a:rPr lang="pl-PL" dirty="0"/>
            </a:br>
            <a:r>
              <a:rPr lang="pl-PL" dirty="0"/>
              <a:t>w którym wystąpiły szkody, z pominięciem roku o najwyższej i najniższej wielkości produkcji lub,</a:t>
            </a:r>
          </a:p>
          <a:p>
            <a:r>
              <a:rPr lang="pl-PL" dirty="0"/>
              <a:t>- szkody stanowią powyżej 3 350 zł w odniesieniu do pojedynczego środka trwałego, przy jednoczesnym osiągnięciu 30% obniżenia dochodu w produkcji roślinnej w gospodarstwie.</a:t>
            </a:r>
          </a:p>
          <a:p>
            <a:endParaRPr lang="pl-PL" dirty="0"/>
          </a:p>
          <a:p>
            <a:r>
              <a:rPr lang="pl-PL" dirty="0"/>
              <a:t>Na </a:t>
            </a:r>
            <a:r>
              <a:rPr lang="pl-PL" dirty="0" err="1"/>
              <a:t>ww.protokołach</a:t>
            </a:r>
            <a:r>
              <a:rPr lang="pl-PL" dirty="0"/>
              <a:t> rolników Wojewoda potwierdza wystąpienie szkód, sporządzając odpowiednią adnotację na protokole.</a:t>
            </a:r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endParaRPr lang="pl-PL" dirty="0"/>
          </a:p>
          <a:p>
            <a:r>
              <a:rPr lang="pl-PL" dirty="0"/>
              <a:t>  </a:t>
            </a:r>
          </a:p>
          <a:p>
            <a:endParaRPr lang="pl-PL" dirty="0"/>
          </a:p>
          <a:p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14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24933" y="1128174"/>
            <a:ext cx="960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O kredyt na wznowienie produkcji (w ramach pomocy de </a:t>
            </a:r>
            <a:r>
              <a:rPr lang="pl-PL" dirty="0" err="1"/>
              <a:t>minimis</a:t>
            </a:r>
            <a:r>
              <a:rPr lang="pl-PL" dirty="0"/>
              <a:t> w rolnictwie) mogą również ubiegać się rolnicy, u których w gospodarstwach rolnych poziom szkód określony w procentach był równy lub niższy niż 30% średniej rocznej produkcji rolnej w gospodarstwie rolnym lub dziale specjalnym produkcji rolnej z trzech lat poprzedzających rok, w którym wystąpiły szkody lub średniej z trzech lat w okresie pięcioletnim poprzedzającym rok, w którym wystąpiły szkody, z pominięciem roku </a:t>
            </a:r>
            <a:br>
              <a:rPr lang="pl-PL" dirty="0"/>
            </a:br>
            <a:r>
              <a:rPr lang="pl-PL" dirty="0"/>
              <a:t>o najwyższej i najniższej wielkości produkcji. Nie jest wymagane potwierdzenie Wojewody na tym protokole.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Kredyty na wznowienie produkcji w gospodarstwach rolnych i działach specjalnych produkcji rolnej są udzielane bezpośrednio po wystąpieniu szkód spowodowanych niekorzystnymi zjawiskami atmosferycznymi, tj. w najbliższym cyklu produkcyjnym </a:t>
            </a:r>
          </a:p>
          <a:p>
            <a:r>
              <a:rPr lang="pl-PL" dirty="0"/>
              <a:t>i nie później niż 12 miesięcy od daty oszacowania szkód przez komisję powołaną przez wojewodę.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15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1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5598" y="668027"/>
            <a:ext cx="93387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2) ulgi w opłacaniu bieżących składek na ubezpieczenie społeczne oraz regulowaniu zaległości z tego tytułu w formie odraczania terminu płatności składek i rozkładania ich na dogodne raty, przyznawaną przez Prezesa Kasy Rolniczego Ubezpieczenia Społecznego, na indywidualny wniosek rolnika. Rolnicy mogą także ubiegać się o zmianę dotychczasowych warunków spłat należności z tytułu zadłużenia oraz umarzanie </a:t>
            </a:r>
            <a:br>
              <a:rPr lang="pl-PL" dirty="0"/>
            </a:br>
            <a:r>
              <a:rPr lang="pl-PL" dirty="0"/>
              <a:t>w całości lub w części bieżących składek,</a:t>
            </a:r>
          </a:p>
          <a:p>
            <a:endParaRPr lang="pl-PL" dirty="0"/>
          </a:p>
          <a:p>
            <a:pPr marL="177800" indent="-177800">
              <a:buAutoNum type="arabicParenR" startAt="3"/>
            </a:pPr>
            <a:r>
              <a:rPr lang="pl-PL" dirty="0"/>
              <a:t> odroczenia w płatnościach z tytułu umów sprzedaży i dzierżawy bez stosowania opłat i odsetek za okres odroczenia oraz ulg w opłatach czynszu dzierżawnego wnoszonego przez producentów rolnych, stosowanych przez Krajowy Ośrodek Wsparcia Rolnictwa,</a:t>
            </a:r>
          </a:p>
          <a:p>
            <a:endParaRPr lang="pl-PL" dirty="0"/>
          </a:p>
          <a:p>
            <a:r>
              <a:rPr lang="pl-PL" dirty="0"/>
              <a:t>4) ulgi w opłatach podatku rolnego i podatku od nieruchomości udzielanych przez wójtów, burmistrzów lub prezydentów miast, </a:t>
            </a:r>
          </a:p>
          <a:p>
            <a:endParaRPr lang="pl-PL" dirty="0"/>
          </a:p>
          <a:p>
            <a:r>
              <a:rPr lang="pl-PL" dirty="0"/>
              <a:t>5) przyznanie pomocy przez ARiMR na operacje w ramach poddziałania „Wsparcie inwestycji w odtwarzanie gruntów rolnych i przywracanie potencjału produkcji rolnej zniszczonego w wyniku klęsk żywiołowych, niekorzystnych zjawisk klimatycznych </a:t>
            </a:r>
            <a:br>
              <a:rPr lang="pl-PL" dirty="0"/>
            </a:br>
            <a:r>
              <a:rPr lang="pl-PL" dirty="0"/>
              <a:t>i katastrof” objętego PROW 2014 -2020.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16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23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18561" y="1692808"/>
            <a:ext cx="93133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Warunkiem przyznania pomocy jest wystąpienie w gospodarstwie, w roku kalendarzowym, zarówno szkód w produkcji jak i w trwałych składnikach gospodarstwa.</a:t>
            </a:r>
          </a:p>
          <a:p>
            <a:endParaRPr lang="pl-PL" dirty="0"/>
          </a:p>
          <a:p>
            <a:r>
              <a:rPr lang="pl-PL" dirty="0"/>
              <a:t>Pomoc przyznaje się i wypłaca do wysokości:</a:t>
            </a:r>
          </a:p>
          <a:p>
            <a:endParaRPr lang="pl-PL" dirty="0"/>
          </a:p>
          <a:p>
            <a:r>
              <a:rPr lang="pl-PL" dirty="0"/>
              <a:t>- wartości szkód w uszkodzonym lub zniszczonym składniku gospodarstwa, oszacowanych przez komisję, którego odtworzenia dotyczy wniosek o przyznanie pomocy, pomniejszonej o kwotę odszkodowania uzyskanego z tytułu ubezpieczenia tego składnika gospodarstwa uszkodzonego lub zniszczonego w wyniku wystąpienia </a:t>
            </a:r>
            <a:br>
              <a:rPr lang="pl-PL" dirty="0"/>
            </a:br>
            <a:r>
              <a:rPr lang="pl-PL" dirty="0"/>
              <a:t>co najmniej jednego ze zdarzeń losowych od ryzyka wystąpienia takich zdarzeń oraz</a:t>
            </a:r>
          </a:p>
          <a:p>
            <a:endParaRPr lang="pl-PL" dirty="0"/>
          </a:p>
          <a:p>
            <a:r>
              <a:rPr lang="pl-PL" dirty="0"/>
              <a:t>- limitu, który w okresie realizacji programu wynosi maksymalnie </a:t>
            </a:r>
            <a:r>
              <a:rPr lang="pl-PL" u="sng" dirty="0"/>
              <a:t>300 tys. zł </a:t>
            </a:r>
            <a:r>
              <a:rPr lang="pl-PL" dirty="0"/>
              <a:t>na jednego beneficjenta i na jedno gospodarstwo.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17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16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89000" y="1374971"/>
            <a:ext cx="83057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Wzory dokumentacji związanej z szacowaniem szkód w gospodarstwach rolnych zostały zamieszczone na stronie internetowej Dolnośląskiego Urzędu Wojewódzkiego we Wrocławiu - </a:t>
            </a:r>
            <a:r>
              <a:rPr lang="pl-PL" dirty="0">
                <a:hlinkClick r:id="rId2"/>
              </a:rPr>
              <a:t>www.duw.pl</a:t>
            </a:r>
            <a:r>
              <a:rPr lang="pl-PL" dirty="0"/>
              <a:t> – zakładka Urząd → Wydziały → Wydział Nieruchomości, Rolnictwa i Środowiska → Oddział Rolnictwa </a:t>
            </a:r>
            <a:br>
              <a:rPr lang="pl-PL" dirty="0"/>
            </a:br>
            <a:r>
              <a:rPr lang="pl-PL" dirty="0"/>
              <a:t>i Środowiska), a także na stronie </a:t>
            </a:r>
            <a:r>
              <a:rPr lang="pl-PL" dirty="0">
                <a:hlinkClick r:id="rId2"/>
              </a:rPr>
              <a:t>www.duw.pl</a:t>
            </a:r>
            <a:r>
              <a:rPr lang="pl-PL" dirty="0"/>
              <a:t> w zakładce Obsługa klienta → Rolnictwo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>
                <a:solidFill>
                  <a:prstClr val="black"/>
                </a:solidFill>
              </a:rPr>
              <a:t>Szczegółowe informacje zawarte w </a:t>
            </a:r>
            <a:r>
              <a:rPr lang="pl-PL" dirty="0"/>
              <a:t>„Wytycznych dla Komisji…”, wzory protokołów, zamieszczone są na stronie internetowej urzędu obsługującego ministra właściwego do spraw rozwoju wsi (</a:t>
            </a:r>
            <a:r>
              <a:rPr lang="pl-PL" u="sng" dirty="0">
                <a:hlinkClick r:id="rId3"/>
              </a:rPr>
              <a:t>www.minrol.gov.pl</a:t>
            </a:r>
            <a:r>
              <a:rPr lang="pl-PL" dirty="0"/>
              <a:t> w zakładce Informacje branżowe → Niekorzystne zjawiska atmosferyczne).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18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1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53056"/>
            <a:ext cx="8664402" cy="4776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I. PRZEPISY PRAWNE: 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dirty="0"/>
              <a:t> </a:t>
            </a:r>
          </a:p>
          <a:p>
            <a:pPr lvl="0"/>
            <a:r>
              <a:rPr lang="pl-PL" sz="1600" dirty="0">
                <a:solidFill>
                  <a:schemeClr val="tx1"/>
                </a:solidFill>
              </a:rPr>
              <a:t>Rozporządzenie Rady Ministrów z dnia 27 stycznia 2015 roku w sprawie szczegółowego zakresu i sposobów realizacji niektórych zadań Agencji Restrukturyzacji i Modernizacji Rolnictwa (Dz. U.2015 poz.187 ze zm.)</a:t>
            </a:r>
          </a:p>
          <a:p>
            <a:pPr lvl="0"/>
            <a:endParaRPr lang="pl-PL" sz="1600" dirty="0">
              <a:solidFill>
                <a:schemeClr val="tx1"/>
              </a:solidFill>
            </a:endParaRPr>
          </a:p>
          <a:p>
            <a:pPr lvl="0"/>
            <a:r>
              <a:rPr lang="pl-PL" sz="1600" dirty="0">
                <a:solidFill>
                  <a:schemeClr val="tx1"/>
                </a:solidFill>
              </a:rPr>
              <a:t>„Wytyczne dla Komisji powołanych przez Wojewodę, dotyczące ogólnych zasad szacowania szkód w gospodarstwach rolnych i działach specjalnych produkcji rolnej, w których wystąpiły szkody spowodowane przez suszę, grad, deszcz nawalny, ujemne skutki przezimowania, przymrozki wiosenne, powódź, huragan, piorun, obsunięcie się ziemi, lawinę lub suszę w środku trwałym”, opracowane przez Ministerstwo Rolnictwa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Rozwoju Wsi (28.05.2021 r.)</a:t>
            </a:r>
          </a:p>
          <a:p>
            <a:pPr lvl="0"/>
            <a:endParaRPr lang="pl-PL" sz="1600" dirty="0">
              <a:solidFill>
                <a:schemeClr val="tx1"/>
              </a:solidFill>
            </a:endParaRPr>
          </a:p>
          <a:p>
            <a:pPr lvl="0"/>
            <a:r>
              <a:rPr lang="pl-PL" sz="1600" dirty="0">
                <a:solidFill>
                  <a:schemeClr val="tx1"/>
                </a:solidFill>
              </a:rPr>
              <a:t>Warunki i zasady udzielania kredytów z dopłatą Agencji Restrukturyzacji i Modernizacji Rolnictwa do oprocentowania (dostępne na stronie www.arimr.gov.pl w zakładce pomoc krajowa)</a:t>
            </a:r>
          </a:p>
          <a:p>
            <a:endParaRPr lang="pl-PL" sz="16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2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3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88998" y="488371"/>
            <a:ext cx="899160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Arial" panose="020B0604020202020204" pitchFamily="34" charset="0"/>
              </a:rPr>
              <a:t>II. DEFINICJE NIEKORZYSTNYCH ZJAWISK ATMOSFERYCZNYCH</a:t>
            </a:r>
          </a:p>
          <a:p>
            <a:endParaRPr lang="pl-PL" dirty="0">
              <a:latin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</a:rPr>
              <a:t>Komisje powoływane są do szacowania szkód będących następstwem poniższych niekorzystnych zjawisk atmosferycznych. Obowiązuje klasyfikacja zjawisk zawartych w ustawie o ubezpieczeniu upraw rolnych i zwierząt gospodarskich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</a:rPr>
              <a:t>1) </a:t>
            </a:r>
            <a:r>
              <a:rPr lang="pl-PL" sz="1600" b="1" dirty="0">
                <a:latin typeface="Arial,Bold"/>
              </a:rPr>
              <a:t>powódź </a:t>
            </a:r>
            <a:r>
              <a:rPr lang="pl-PL" sz="1600" dirty="0">
                <a:latin typeface="Arial" panose="020B0604020202020204" pitchFamily="34" charset="0"/>
              </a:rPr>
              <a:t>- oznaczają szkody powstałe wskutek:</a:t>
            </a:r>
          </a:p>
          <a:p>
            <a:r>
              <a:rPr lang="pl-PL" sz="1600" dirty="0">
                <a:latin typeface="Arial" panose="020B0604020202020204" pitchFamily="34" charset="0"/>
              </a:rPr>
              <a:t>a) zalania terenów w następstwie podniesienia się poziomu wód płynących</a:t>
            </a:r>
          </a:p>
          <a:p>
            <a:r>
              <a:rPr lang="pl-PL" sz="1600" dirty="0">
                <a:latin typeface="Arial" panose="020B0604020202020204" pitchFamily="34" charset="0"/>
              </a:rPr>
              <a:t>i stojących,</a:t>
            </a:r>
          </a:p>
          <a:p>
            <a:r>
              <a:rPr lang="pl-PL" sz="1600" dirty="0">
                <a:latin typeface="Arial" panose="020B0604020202020204" pitchFamily="34" charset="0"/>
              </a:rPr>
              <a:t>b) zalania terenów wskutek deszczu nawalnego,</a:t>
            </a:r>
          </a:p>
          <a:p>
            <a:r>
              <a:rPr lang="pl-PL" sz="1600" dirty="0">
                <a:latin typeface="Arial" panose="020B0604020202020204" pitchFamily="34" charset="0"/>
              </a:rPr>
              <a:t>c) spływu wód po zboczach lub stokach na terenach górskich i podgórskich;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</a:rPr>
              <a:t>Nie traktuje się natomiast jako zalania, nawilgocenia gleby, jeżeli nie było ono poprzedzone wystąpieniem wody na powierzchni gruntu. Jako zalania nie traktuje się również zastoisk wodnych,  utrzymujących się corocznie w terenach podmokłych o wysokim poziomie wody gruntowej przez dłuższe okresy czasu niezależnie od nasilenia opadów atmosferycznych.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</a:rPr>
              <a:t>2) </a:t>
            </a:r>
            <a:r>
              <a:rPr lang="pl-PL" sz="1600" b="1" dirty="0">
                <a:latin typeface="Arial" panose="020B0604020202020204" pitchFamily="34" charset="0"/>
              </a:rPr>
              <a:t>huragan </a:t>
            </a:r>
            <a:r>
              <a:rPr lang="pl-PL" sz="1600" dirty="0">
                <a:latin typeface="Arial" panose="020B0604020202020204" pitchFamily="34" charset="0"/>
              </a:rPr>
              <a:t>- oznaczają szkody powstałe w wyniku działania wiatru o prędkości </a:t>
            </a:r>
            <a:br>
              <a:rPr lang="pl-PL" sz="1600" dirty="0">
                <a:latin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</a:rPr>
              <a:t>nie mniejszej niż 24 m/s, którego działanie wyrządza masowe szkody, pojedyncze</a:t>
            </a:r>
            <a:endParaRPr lang="pl-PL" sz="1400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</a:rPr>
              <a:t>szkody uważa się za spowodowane przez huragan, jeżeli w najbliższym</a:t>
            </a:r>
          </a:p>
          <a:p>
            <a:r>
              <a:rPr lang="pl-PL" sz="1600" dirty="0">
                <a:latin typeface="Arial" panose="020B0604020202020204" pitchFamily="34" charset="0"/>
              </a:rPr>
              <a:t>sąsiedztwie stwierdzono działanie huraganu;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3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6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7936" y="229905"/>
            <a:ext cx="846666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</a:rPr>
              <a:t>3) </a:t>
            </a: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</a:rPr>
              <a:t>piorun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</a:rPr>
              <a:t>- oznaczają szkody będące następstwem wyładowania atmosferycznego</a:t>
            </a:r>
          </a:p>
          <a:p>
            <a:pPr lvl="0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</a:rPr>
              <a:t>pozostawiającego bezsporne ślady tego zdarzenia, potwierdzonego dokumentem</a:t>
            </a:r>
          </a:p>
          <a:p>
            <a:pPr lvl="0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</a:rPr>
              <a:t>z Policji lub Straży Pożarnej lub Powiatowego Inspektora Weterynarii w przypadku</a:t>
            </a:r>
          </a:p>
          <a:p>
            <a:pPr lvl="0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</a:rPr>
              <a:t>zwierząt gospodarskich, jeżeli zdarzenie miało miejsce poza budynkiem</a:t>
            </a:r>
          </a:p>
          <a:p>
            <a:pPr lvl="0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</a:rPr>
              <a:t>inwentarskim;</a:t>
            </a:r>
          </a:p>
          <a:p>
            <a:pPr lvl="0"/>
            <a:endParaRPr lang="pl-PL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</a:rPr>
              <a:t>4) </a:t>
            </a:r>
            <a:r>
              <a:rPr lang="pl-PL" sz="1600" b="1" dirty="0">
                <a:latin typeface="Arial,Bold"/>
              </a:rPr>
              <a:t>suszę </a:t>
            </a:r>
            <a:r>
              <a:rPr lang="pl-PL" sz="1600" dirty="0">
                <a:latin typeface="Arial" panose="020B0604020202020204" pitchFamily="34" charset="0"/>
              </a:rPr>
              <a:t>- oznaczają szkody spowodowane wystąpieniem, w dowolnym sześciodekadowym okresie od dnia 21 marca do dnia 30 września, spadku klimatycznego bilansu wodnego poniżej wartości określonej dla poszczególnych gatunków roślin uprawnych i gleb; a zatem szkody powstałe w wyniku suszy można szacować wyłącznie wówczas gdy na danym terenie zgodnie z KBW wystąpiła susza, w przypadku gdy dla danej rośliny, w tym łąk </a:t>
            </a:r>
            <a:br>
              <a:rPr lang="pl-PL" sz="1600" dirty="0">
                <a:latin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</a:rPr>
              <a:t>i pastwisk nie jest prowadzony monitoring suszy, szkody można szacować, jeżeli monitoring</a:t>
            </a:r>
          </a:p>
          <a:p>
            <a:pPr algn="just"/>
            <a:r>
              <a:rPr lang="pl-PL" sz="1600" dirty="0">
                <a:latin typeface="Arial" panose="020B0604020202020204" pitchFamily="34" charset="0"/>
              </a:rPr>
              <a:t>potwierdza wystąpienie suszy w uprawach o analogicznych wymaganiach wodnych;</a:t>
            </a:r>
          </a:p>
          <a:p>
            <a:pPr algn="just"/>
            <a:endParaRPr lang="pl-PL" sz="1600" dirty="0">
              <a:latin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</a:rPr>
              <a:t>5) </a:t>
            </a:r>
            <a:r>
              <a:rPr lang="pl-PL" sz="1600" b="1" dirty="0">
                <a:latin typeface="Arial" panose="020B0604020202020204" pitchFamily="34" charset="0"/>
              </a:rPr>
              <a:t>ujemne skutki przezimowania </a:t>
            </a:r>
            <a:r>
              <a:rPr lang="pl-PL" sz="1600" dirty="0">
                <a:latin typeface="Arial" panose="020B0604020202020204" pitchFamily="34" charset="0"/>
              </a:rPr>
              <a:t>- oznaczają szkody spowodowane wymarznięciem, wymoknięciem, </a:t>
            </a:r>
            <a:r>
              <a:rPr lang="pl-PL" sz="1600" dirty="0" err="1">
                <a:latin typeface="Arial" panose="020B0604020202020204" pitchFamily="34" charset="0"/>
              </a:rPr>
              <a:t>wyprzeniem</a:t>
            </a:r>
            <a:r>
              <a:rPr lang="pl-PL" sz="1600" dirty="0">
                <a:latin typeface="Arial" panose="020B0604020202020204" pitchFamily="34" charset="0"/>
              </a:rPr>
              <a:t>, wysmaleniem lub wysadzeniem roślin, w okresie od dnia </a:t>
            </a:r>
            <a:br>
              <a:rPr lang="pl-PL" sz="1600" dirty="0">
                <a:latin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</a:rPr>
              <a:t>1 grudnia do dnia 30 kwietnia, polegające na całkowitym lub częściowym zniszczeniu roślin lub całkowitej utracie plonu lub jego części;</a:t>
            </a:r>
          </a:p>
          <a:p>
            <a:pPr algn="just"/>
            <a:endParaRPr lang="pl-PL" sz="1600" dirty="0">
              <a:latin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</a:rPr>
              <a:t>6) </a:t>
            </a:r>
            <a:r>
              <a:rPr lang="pl-PL" sz="1600" b="1" dirty="0">
                <a:latin typeface="Arial" panose="020B0604020202020204" pitchFamily="34" charset="0"/>
              </a:rPr>
              <a:t>przymrozki wiosenne </a:t>
            </a:r>
            <a:r>
              <a:rPr lang="pl-PL" sz="1600" dirty="0">
                <a:latin typeface="Arial" panose="020B0604020202020204" pitchFamily="34" charset="0"/>
              </a:rPr>
              <a:t>- oznaczają szkody spowodowane przez obniżenie się temperatury poniżej 0°C, w okresie od dnia 15 kwietnia do dnia 30 czerwca, polegające na całkowitym lub częściowym zniszczeniu roślin lub całkowitej utracie plonu lub jego części;</a:t>
            </a:r>
          </a:p>
          <a:p>
            <a:pPr algn="just"/>
            <a:endParaRPr lang="pl-PL" sz="1600" dirty="0">
              <a:latin typeface="Arial" panose="020B0604020202020204" pitchFamily="34" charset="0"/>
            </a:endParaRPr>
          </a:p>
          <a:p>
            <a:endParaRPr lang="pl-PL" sz="16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4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5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36600" y="1067868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7) </a:t>
            </a:r>
            <a:r>
              <a:rPr lang="pl-PL" sz="1600" b="1" dirty="0"/>
              <a:t>deszcz nawalny </a:t>
            </a:r>
            <a:r>
              <a:rPr lang="pl-PL" sz="1600" dirty="0"/>
              <a:t>- oznaczają szkody powstałe wskutek deszczu o współczynniku wydajności </a:t>
            </a:r>
            <a:br>
              <a:rPr lang="pl-PL" sz="1600" dirty="0"/>
            </a:br>
            <a:r>
              <a:rPr lang="pl-PL" sz="1600" dirty="0"/>
              <a:t>co najmniej 4; w przypadku braku możliwości ustalenia tego współczynnika bierze się pod uwagę stan faktyczny i rozmiar szkód w miejscu ich powstania, świadczące wyraźnie o działaniach deszczu nawalnego ( tj. 40 mm wody na 1 m² w ciągu 1 godziny);</a:t>
            </a:r>
          </a:p>
          <a:p>
            <a:endParaRPr lang="pl-PL" sz="1600" dirty="0"/>
          </a:p>
          <a:p>
            <a:r>
              <a:rPr lang="pl-PL" sz="1600" dirty="0">
                <a:latin typeface="Arial" panose="020B0604020202020204" pitchFamily="34" charset="0"/>
              </a:rPr>
              <a:t>8) </a:t>
            </a:r>
            <a:r>
              <a:rPr lang="pl-PL" sz="1600" b="1" dirty="0">
                <a:latin typeface="Arial,Bold"/>
              </a:rPr>
              <a:t>obsunięcie się ziemi </a:t>
            </a:r>
            <a:r>
              <a:rPr lang="pl-PL" sz="1600" dirty="0">
                <a:latin typeface="Arial" panose="020B0604020202020204" pitchFamily="34" charset="0"/>
              </a:rPr>
              <a:t>- oznaczają szkody spowodowane przez zapadanie się ziemi oraz usuwanie się ziemi, z tym że za szkody spowodowane przez:</a:t>
            </a:r>
          </a:p>
          <a:p>
            <a:r>
              <a:rPr lang="pl-PL" sz="1600" dirty="0">
                <a:latin typeface="Arial" panose="020B0604020202020204" pitchFamily="34" charset="0"/>
              </a:rPr>
              <a:t>a) zapadanie się ziemi - uważa się szkody powstałe wskutek obniżenia się terenu z powodu     zawalenia się podziemnych wolnych przestrzeni w gruncie;</a:t>
            </a:r>
          </a:p>
          <a:p>
            <a:r>
              <a:rPr lang="pl-PL" sz="1600" dirty="0">
                <a:latin typeface="Arial" panose="020B0604020202020204" pitchFamily="34" charset="0"/>
              </a:rPr>
              <a:t>b) usuwanie się ziemi - uważa się szkody powstałe wskutek ruchów ziemi na stokach;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i="1" dirty="0">
                <a:latin typeface="Calibri,Italic"/>
              </a:rPr>
              <a:t> </a:t>
            </a:r>
            <a:r>
              <a:rPr lang="pl-PL" sz="1600" dirty="0">
                <a:latin typeface="Arial" panose="020B0604020202020204" pitchFamily="34" charset="0"/>
              </a:rPr>
              <a:t>9) </a:t>
            </a:r>
            <a:r>
              <a:rPr lang="pl-PL" sz="1600" b="1" dirty="0">
                <a:latin typeface="Arial" panose="020B0604020202020204" pitchFamily="34" charset="0"/>
              </a:rPr>
              <a:t>grad </a:t>
            </a:r>
            <a:r>
              <a:rPr lang="pl-PL" sz="1600" dirty="0">
                <a:latin typeface="Arial" panose="020B0604020202020204" pitchFamily="34" charset="0"/>
              </a:rPr>
              <a:t>- oznaczają szkody powstałe wskutek opadu atmosferycznego składającego się z bryłek lodu;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</a:rPr>
              <a:t>10) </a:t>
            </a:r>
            <a:r>
              <a:rPr lang="pl-PL" sz="1600" b="1" dirty="0">
                <a:latin typeface="Arial,Bold"/>
              </a:rPr>
              <a:t>lawinę </a:t>
            </a:r>
            <a:r>
              <a:rPr lang="pl-PL" sz="1600" dirty="0">
                <a:latin typeface="Arial" panose="020B0604020202020204" pitchFamily="34" charset="0"/>
              </a:rPr>
              <a:t>- oznaczają szkody powstałe wskutek gwałtownego zsuwania się lub staczania </a:t>
            </a:r>
            <a:br>
              <a:rPr lang="pl-PL" sz="1600" dirty="0">
                <a:latin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</a:rPr>
              <a:t>ze zboczy górskich lub podgórskich mas śniegu, lodu, skał, kamieni, ziemi lub błota.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5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2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40337" y="194734"/>
            <a:ext cx="9170927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ea typeface="Times New Roman" panose="02020603050405020304" pitchFamily="18" charset="0"/>
              </a:rPr>
              <a:t>III. PODSTAWOWE ZASADY SZACOWANIA SZKÓD</a:t>
            </a:r>
          </a:p>
          <a:p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niekorzystnym zjawiskiem atmosferycznym musi być dotknięty pewien obszar (najmniej sołectwo), na którym znajdują się poszkodowane gospodarstwa, </a:t>
            </a:r>
            <a:br>
              <a:rPr lang="pl-PL" dirty="0"/>
            </a:br>
            <a:r>
              <a:rPr lang="pl-PL" dirty="0"/>
              <a:t>w rozmiarach stanowiących zagrożenie dalszego ich funkcjonowania, z wyjątkiem szkód powstałych w pojedynczych gospodarstwach wskutek pioruna,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minimalna powierzchnia uprawy nie może być mniejsza niż 0,1 ha jednolitej uprawy,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komisja powinna oszacować wszystkie szkody, które wystąpiły w gospodarstwie rolnym lub dziale specjalnym produkcji rolnej (tj. w uprawach, zwierzętach </a:t>
            </a:r>
            <a:br>
              <a:rPr lang="pl-PL" dirty="0"/>
            </a:br>
            <a:r>
              <a:rPr lang="pl-PL" dirty="0"/>
              <a:t>i w środkach trwałych),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szacowanie szkód u rolników odbywa się </a:t>
            </a:r>
            <a:r>
              <a:rPr lang="pl-PL" b="1" dirty="0"/>
              <a:t>wyłącznie</a:t>
            </a:r>
            <a:r>
              <a:rPr lang="pl-PL" dirty="0"/>
              <a:t> </a:t>
            </a:r>
            <a:r>
              <a:rPr lang="pl-PL" b="1" dirty="0"/>
              <a:t>poprzez lustrację w terenie</a:t>
            </a:r>
            <a:br>
              <a:rPr lang="pl-PL" b="1" dirty="0"/>
            </a:br>
            <a:r>
              <a:rPr lang="pl-PL" b="1" dirty="0"/>
              <a:t>– </a:t>
            </a:r>
            <a:r>
              <a:rPr lang="pl-PL" dirty="0"/>
              <a:t>nie mogą być uznawane inne dowody, np. zeznania świadków, dokumentacja fotograficzna,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 protokół oszacowania szkód sporządza się wyłącznie na formularzu udostępnionym na stronie internetowej urzędu obsługującego ministra właściwego do spraw rozwoju wsi (</a:t>
            </a:r>
            <a:r>
              <a:rPr lang="pl-PL" u="sng" dirty="0">
                <a:hlinkClick r:id="rId2"/>
              </a:rPr>
              <a:t>www.minrol.gov.pl</a:t>
            </a:r>
            <a:r>
              <a:rPr lang="pl-PL" dirty="0"/>
              <a:t> w zakładce „Informacje branżowe</a:t>
            </a:r>
            <a:br>
              <a:rPr lang="pl-PL" dirty="0"/>
            </a:br>
            <a:r>
              <a:rPr lang="pl-PL" dirty="0"/>
              <a:t> Niekorzystne zjawiska atmosferyczne ”) w dwóch jednobrzmiących egzemplarzach. Protokoły po wydrukowaniu muszą być podpisane czytelnie przez członków komisji oraz producenta rolnego,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790404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6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7840302" y="5824078"/>
            <a:ext cx="244444" cy="133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62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3370" y="671691"/>
            <a:ext cx="938106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</a:rPr>
              <a:t>całkowita powierzchnia upraw rolnych w dniu wystąpienia szkód musi być zgodna 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z wnioskiem złożonym do biura powiatowego ARiMR o płatności w ramach wsparcia bezpośredniego,</a:t>
            </a:r>
          </a:p>
          <a:p>
            <a:endParaRPr lang="pl-PL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</a:rPr>
              <a:t>koszty nieponiesione z tytułu niezebrania plonów w wyniku wystąpienia szkód według danych producenta rolnego w przypadku określenia wielkości produkcji na podstawie danych rolnika, a w przypadku braku ich na podstawie danych zamieszczonych na stronie internetowej urzędu obsługującego ministra właściwego do spraw rozwoju wsi, uwzględnianych w przypadku gdy powstały szkody w danej uprawie w wysokości 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co najmniej 70%,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poniesione dodatkowo np. kary za niewywiązanie się z kontraktacji, dodatkowe uporządkowanie pola np. z kamieni, namułu po powodzi,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średnia roczna produkcja rolna potrzebna do wyliczenia wysokości szkody jest ustalana na poziomie gospodarstwa na podstawie danych rachunkowych </a:t>
            </a:r>
            <a:br>
              <a:rPr lang="pl-PL" dirty="0">
                <a:solidFill>
                  <a:prstClr val="black"/>
                </a:solidFill>
              </a:rPr>
            </a:br>
            <a:r>
              <a:rPr lang="pl-PL" dirty="0">
                <a:solidFill>
                  <a:prstClr val="black"/>
                </a:solidFill>
              </a:rPr>
              <a:t>lub dokumentów potwierdzających wielkość prowadzonej produkcji rolnej w danym gospodarstwie lub dziale specjalnym produkcji rolnej,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7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9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598" y="340141"/>
            <a:ext cx="9829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71463"/>
            <a:r>
              <a:rPr lang="pl-PL" dirty="0"/>
              <a:t>Jednakże, większość gospodarstw nie posiada kompletu dokumentów pozwalających na  </a:t>
            </a:r>
          </a:p>
          <a:p>
            <a:pPr marL="271463"/>
            <a:r>
              <a:rPr lang="pl-PL" dirty="0"/>
              <a:t>ustalenie cen i plonów z ostatnich 3 lat, wówczas należy dokonać wyliczeń na podstawie danych statystycznych </a:t>
            </a:r>
            <a:r>
              <a:rPr lang="pl-PL" b="1" dirty="0"/>
              <a:t>dla danego regionu FADN </a:t>
            </a:r>
            <a:r>
              <a:rPr lang="pl-PL" dirty="0"/>
              <a:t>Instytutu Ekonomiki Rolnictwa </a:t>
            </a:r>
            <a:br>
              <a:rPr lang="pl-PL" dirty="0"/>
            </a:br>
            <a:r>
              <a:rPr lang="pl-PL" dirty="0"/>
              <a:t>i Gospodarki Żywnościowej - Państwowego Instytutu Badawczego, publikowanych na stronie internetowej urzędu obsługującego ministra właściwego do spraw rozwoju wsi.</a:t>
            </a:r>
          </a:p>
          <a:p>
            <a:endParaRPr lang="pl-PL" dirty="0">
              <a:latin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</a:endParaRPr>
          </a:p>
          <a:p>
            <a:r>
              <a:rPr lang="pl-PL" dirty="0"/>
              <a:t>Tabela 1. Podział województw na regiony FADN.</a:t>
            </a:r>
            <a:endParaRPr lang="pl-PL" dirty="0">
              <a:latin typeface="Arial" panose="020B0604020202020204" pitchFamily="34" charset="0"/>
            </a:endParaRP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60255"/>
              </p:ext>
            </p:extLst>
          </p:nvPr>
        </p:nvGraphicFramePr>
        <p:xfrm>
          <a:off x="355600" y="2963334"/>
          <a:ext cx="9008534" cy="2888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3307">
                <a:tc>
                  <a:txBody>
                    <a:bodyPr/>
                    <a:lstStyle/>
                    <a:p>
                      <a:r>
                        <a:rPr lang="pl-P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188">
                <a:tc>
                  <a:txBody>
                    <a:bodyPr/>
                    <a:lstStyle/>
                    <a:p>
                      <a:r>
                        <a:rPr lang="pl-PL" dirty="0"/>
                        <a:t>lubuskie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dolnośląskie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lubelskie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małopolskie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188">
                <a:tc>
                  <a:txBody>
                    <a:bodyPr/>
                    <a:lstStyle/>
                    <a:p>
                      <a:r>
                        <a:rPr lang="pl-PL" dirty="0"/>
                        <a:t>pomorskie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kujawsko-pomorskie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łódzkie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podkarpackie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188">
                <a:tc>
                  <a:txBody>
                    <a:bodyPr/>
                    <a:lstStyle/>
                    <a:p>
                      <a:r>
                        <a:rPr lang="pl-PL" dirty="0"/>
                        <a:t>warmińsko-mazurskie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opolskie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mazowieckie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śląskie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188">
                <a:tc>
                  <a:txBody>
                    <a:bodyPr/>
                    <a:lstStyle/>
                    <a:p>
                      <a:r>
                        <a:rPr lang="pl-PL" dirty="0"/>
                        <a:t>zachodniopomorskie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wielkopolskie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podlaskie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świętokrzyskie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8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5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4865" y="308171"/>
            <a:ext cx="883073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IV. PROCEDURA SZACOWANIA SZKÓD W GOSPODARSTWACH ROLNYCH</a:t>
            </a:r>
            <a:r>
              <a:rPr lang="pl-PL" dirty="0"/>
              <a:t> </a:t>
            </a:r>
            <a:br>
              <a:rPr lang="pl-PL" dirty="0"/>
            </a:br>
            <a:r>
              <a:rPr lang="pl-PL" b="1" dirty="0"/>
              <a:t>I DZIAŁACH SPECJALNYCH PRODUKCJI ROLNEJ</a:t>
            </a:r>
            <a:endParaRPr lang="pl-PL" dirty="0"/>
          </a:p>
          <a:p>
            <a:r>
              <a:rPr lang="pl-PL" dirty="0"/>
              <a:t> </a:t>
            </a:r>
            <a:endParaRPr lang="pl-PL" b="1" dirty="0"/>
          </a:p>
          <a:p>
            <a:pPr marL="342900" indent="-342900" algn="just">
              <a:buAutoNum type="arabicPeriod"/>
            </a:pPr>
            <a:r>
              <a:rPr lang="pl-PL" dirty="0"/>
              <a:t>O powołanie komisji do Wojewody występuje Prezydent/Burmistrz/Wójt </a:t>
            </a:r>
            <a:br>
              <a:rPr lang="pl-PL" dirty="0"/>
            </a:br>
            <a:r>
              <a:rPr lang="pl-PL" dirty="0"/>
              <a:t>	po rozpoznaniu zakresu szkód, a także na podstawie informacji zawartych </a:t>
            </a:r>
            <a:br>
              <a:rPr lang="pl-PL" dirty="0"/>
            </a:br>
            <a:r>
              <a:rPr lang="pl-PL" dirty="0"/>
              <a:t>	w pisemnych wnioskach producentów rolnych złożonych w Urzędzie  	Gminy/Miasta właściwych ze względu na położenie gruntów. 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r>
              <a:rPr lang="pl-PL" dirty="0"/>
              <a:t>	We wniosku o powołanie komisji Prezydent/Burmistrz/Wójt podaje propozycję 	imienną jej składu, funkcje poszczególnych osób oraz wskazuje 	przewodniczącego komisji. </a:t>
            </a:r>
          </a:p>
          <a:p>
            <a:pPr algn="just"/>
            <a:endParaRPr lang="pl-PL" dirty="0"/>
          </a:p>
          <a:p>
            <a:pPr marL="449263"/>
            <a:r>
              <a:rPr lang="pl-PL" dirty="0"/>
              <a:t>Komisja składa się co najmniej z 3 osób, w tym: </a:t>
            </a:r>
          </a:p>
          <a:p>
            <a:pPr marL="449263"/>
            <a:r>
              <a:rPr lang="pl-PL" dirty="0"/>
              <a:t>- 1 przedstawiciela ośrodka doradztwa rolniczego, </a:t>
            </a:r>
          </a:p>
          <a:p>
            <a:pPr marL="449263"/>
            <a:r>
              <a:rPr lang="pl-PL" dirty="0"/>
              <a:t>- 1 przedstawiciela izby rolniczej,</a:t>
            </a:r>
          </a:p>
          <a:p>
            <a:pPr marL="449263"/>
            <a:r>
              <a:rPr lang="pl-PL" dirty="0"/>
              <a:t> mających wykształcenie wyższe albo średnie w zakresie rolnictwa, ekonomiki  rolnictwa lub rybactwa albo co najmniej pięcioletni staż w prowadzeniu gospodarstwa rolnego potwierdzony przez sołtysa.</a:t>
            </a:r>
          </a:p>
          <a:p>
            <a:pPr marL="449263"/>
            <a:endParaRPr lang="pl-PL" dirty="0"/>
          </a:p>
          <a:p>
            <a:pPr marL="449263"/>
            <a:r>
              <a:rPr lang="pl-PL" dirty="0"/>
              <a:t> W przypadku szacowania szkód w budynkach lub budowlach służących do prowadzenia działalności rolniczej co najmniej 1 osoba wchodząca w skład komisji powinna mieć wykształcenie lub doświadczenie zawodowe </a:t>
            </a:r>
            <a:br>
              <a:rPr lang="pl-PL" dirty="0"/>
            </a:br>
            <a:r>
              <a:rPr lang="pl-PL" dirty="0"/>
              <a:t>w zakresie budownictwa.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2">
                    <a:lumMod val="25000"/>
                  </a:schemeClr>
                </a:solidFill>
              </a:rPr>
              <a:pPr/>
              <a:t>9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873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</TotalTime>
  <Words>2653</Words>
  <Application>Microsoft Office PowerPoint</Application>
  <PresentationFormat>Panoramiczny</PresentationFormat>
  <Paragraphs>215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Arial</vt:lpstr>
      <vt:lpstr>Arial,Bold</vt:lpstr>
      <vt:lpstr>Calibri</vt:lpstr>
      <vt:lpstr>Calibri,Italic</vt:lpstr>
      <vt:lpstr>Times New Roman</vt:lpstr>
      <vt:lpstr>Trebuchet MS</vt:lpstr>
      <vt:lpstr>Wingdings 3</vt:lpstr>
      <vt:lpstr>Faseta</vt:lpstr>
      <vt:lpstr>Szacowanie szkód w gospodarstwach rolnych poszkodowanych przez niekorzystne zjawiska atmosferyczne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Szacowanie szkód w gospodarstwach rolnych poszkodowanych przez niekorzystne zjawiska atmosferyczne</dc:title>
  <dc:creator>Anna Kaczmarz</dc:creator>
  <cp:lastModifiedBy>Grażyna Żmijowska</cp:lastModifiedBy>
  <cp:revision>63</cp:revision>
  <cp:lastPrinted>2017-11-07T09:53:26Z</cp:lastPrinted>
  <dcterms:created xsi:type="dcterms:W3CDTF">2017-10-27T11:28:09Z</dcterms:created>
  <dcterms:modified xsi:type="dcterms:W3CDTF">2021-07-02T12:34:52Z</dcterms:modified>
</cp:coreProperties>
</file>