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69" r:id="rId4"/>
    <p:sldId id="270" r:id="rId5"/>
    <p:sldId id="271" r:id="rId6"/>
    <p:sldId id="268" r:id="rId7"/>
    <p:sldId id="289" r:id="rId8"/>
    <p:sldId id="324" r:id="rId9"/>
    <p:sldId id="272" r:id="rId10"/>
    <p:sldId id="273" r:id="rId11"/>
    <p:sldId id="274" r:id="rId12"/>
    <p:sldId id="266" r:id="rId13"/>
    <p:sldId id="264" r:id="rId14"/>
    <p:sldId id="290" r:id="rId15"/>
    <p:sldId id="296" r:id="rId16"/>
    <p:sldId id="295" r:id="rId17"/>
    <p:sldId id="294" r:id="rId18"/>
    <p:sldId id="293" r:id="rId19"/>
    <p:sldId id="292" r:id="rId20"/>
    <p:sldId id="291" r:id="rId21"/>
    <p:sldId id="300" r:id="rId22"/>
    <p:sldId id="299" r:id="rId23"/>
    <p:sldId id="298" r:id="rId24"/>
    <p:sldId id="297" r:id="rId25"/>
    <p:sldId id="303" r:id="rId26"/>
    <p:sldId id="302" r:id="rId27"/>
    <p:sldId id="306" r:id="rId28"/>
    <p:sldId id="305" r:id="rId29"/>
    <p:sldId id="284" r:id="rId30"/>
    <p:sldId id="285" r:id="rId31"/>
    <p:sldId id="286" r:id="rId32"/>
    <p:sldId id="325" r:id="rId33"/>
    <p:sldId id="287" r:id="rId34"/>
    <p:sldId id="326" r:id="rId35"/>
    <p:sldId id="288" r:id="rId36"/>
    <p:sldId id="327" r:id="rId37"/>
    <p:sldId id="304" r:id="rId38"/>
    <p:sldId id="301" r:id="rId39"/>
    <p:sldId id="310" r:id="rId40"/>
    <p:sldId id="309" r:id="rId41"/>
    <p:sldId id="308" r:id="rId42"/>
    <p:sldId id="307" r:id="rId43"/>
    <p:sldId id="313" r:id="rId44"/>
    <p:sldId id="312" r:id="rId45"/>
    <p:sldId id="311" r:id="rId46"/>
    <p:sldId id="314" r:id="rId47"/>
    <p:sldId id="316" r:id="rId48"/>
    <p:sldId id="315" r:id="rId49"/>
    <p:sldId id="318" r:id="rId50"/>
    <p:sldId id="317" r:id="rId51"/>
    <p:sldId id="276" r:id="rId52"/>
    <p:sldId id="277" r:id="rId53"/>
    <p:sldId id="279" r:id="rId54"/>
    <p:sldId id="278" r:id="rId55"/>
    <p:sldId id="280" r:id="rId56"/>
    <p:sldId id="328" r:id="rId57"/>
    <p:sldId id="281" r:id="rId58"/>
    <p:sldId id="282" r:id="rId59"/>
    <p:sldId id="283" r:id="rId60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7C48-2DE8-44A9-AF25-D665DAF09102}" type="datetimeFigureOut">
              <a:rPr lang="pl-PL" smtClean="0"/>
              <a:t>2017-08-23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6599-E1BA-4BE1-8730-DDABD986CB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7790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7C48-2DE8-44A9-AF25-D665DAF09102}" type="datetimeFigureOut">
              <a:rPr lang="pl-PL" smtClean="0"/>
              <a:t>2017-08-23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6599-E1BA-4BE1-8730-DDABD986CB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380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7C48-2DE8-44A9-AF25-D665DAF09102}" type="datetimeFigureOut">
              <a:rPr lang="pl-PL" smtClean="0"/>
              <a:t>2017-08-23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6599-E1BA-4BE1-8730-DDABD986CB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745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7C48-2DE8-44A9-AF25-D665DAF09102}" type="datetimeFigureOut">
              <a:rPr lang="pl-PL" smtClean="0"/>
              <a:t>2017-08-23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6599-E1BA-4BE1-8730-DDABD986CB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636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7C48-2DE8-44A9-AF25-D665DAF09102}" type="datetimeFigureOut">
              <a:rPr lang="pl-PL" smtClean="0"/>
              <a:t>2017-08-23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6599-E1BA-4BE1-8730-DDABD986CB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753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7C48-2DE8-44A9-AF25-D665DAF09102}" type="datetimeFigureOut">
              <a:rPr lang="pl-PL" smtClean="0"/>
              <a:t>2017-08-23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6599-E1BA-4BE1-8730-DDABD986CB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343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7C48-2DE8-44A9-AF25-D665DAF09102}" type="datetimeFigureOut">
              <a:rPr lang="pl-PL" smtClean="0"/>
              <a:t>2017-08-23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6599-E1BA-4BE1-8730-DDABD986CB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579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7C48-2DE8-44A9-AF25-D665DAF09102}" type="datetimeFigureOut">
              <a:rPr lang="pl-PL" smtClean="0"/>
              <a:t>2017-08-23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6599-E1BA-4BE1-8730-DDABD986CB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067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7C48-2DE8-44A9-AF25-D665DAF09102}" type="datetimeFigureOut">
              <a:rPr lang="pl-PL" smtClean="0"/>
              <a:t>2017-08-23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6599-E1BA-4BE1-8730-DDABD986CB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735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7C48-2DE8-44A9-AF25-D665DAF09102}" type="datetimeFigureOut">
              <a:rPr lang="pl-PL" smtClean="0"/>
              <a:t>2017-08-23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6599-E1BA-4BE1-8730-DDABD986CB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654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7C48-2DE8-44A9-AF25-D665DAF09102}" type="datetimeFigureOut">
              <a:rPr lang="pl-PL" smtClean="0"/>
              <a:t>2017-08-23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6599-E1BA-4BE1-8730-DDABD986CB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432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47C48-2DE8-44A9-AF25-D665DAF09102}" type="datetimeFigureOut">
              <a:rPr lang="pl-PL" smtClean="0"/>
              <a:t>2017-08-23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26599-E1BA-4BE1-8730-DDABD986CB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803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brd.gov.pl/pl/pozostal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algn="ctr">
              <a:spcAft>
                <a:spcPts val="0"/>
              </a:spcAft>
            </a:pPr>
            <a:endParaRPr lang="pl-PL" sz="9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pl-PL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pl-PL" sz="4400" b="1" dirty="0">
                <a:solidFill>
                  <a:srgbClr val="000000"/>
                </a:solidFill>
                <a:latin typeface="Calibri" panose="020F0502020204030204" pitchFamily="34" charset="0"/>
              </a:rPr>
              <a:t>Program rozwoju </a:t>
            </a:r>
            <a:br>
              <a:rPr lang="pl-PL" sz="4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4400" b="1" dirty="0">
                <a:solidFill>
                  <a:srgbClr val="000000"/>
                </a:solidFill>
                <a:latin typeface="Calibri" panose="020F0502020204030204" pitchFamily="34" charset="0"/>
              </a:rPr>
              <a:t>gminnej i powiatowej</a:t>
            </a:r>
            <a:endParaRPr lang="pl-PL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pl-PL" sz="4400" b="1" dirty="0">
                <a:solidFill>
                  <a:srgbClr val="000000"/>
                </a:solidFill>
                <a:latin typeface="Calibri" panose="020F0502020204030204" pitchFamily="34" charset="0"/>
              </a:rPr>
              <a:t>infrastruktury drogowej </a:t>
            </a:r>
            <a:br>
              <a:rPr lang="pl-PL" sz="4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4400" b="1" dirty="0">
                <a:solidFill>
                  <a:srgbClr val="000000"/>
                </a:solidFill>
                <a:latin typeface="Calibri" panose="020F0502020204030204" pitchFamily="34" charset="0"/>
              </a:rPr>
              <a:t>na lata 2016-2019</a:t>
            </a:r>
            <a:endParaRPr lang="pl-PL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pl-PL" sz="4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pl-PL" sz="4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Nabór </a:t>
            </a:r>
            <a:r>
              <a:rPr lang="pl-PL" sz="4400" b="1" dirty="0">
                <a:solidFill>
                  <a:srgbClr val="000000"/>
                </a:solidFill>
                <a:latin typeface="Calibri" panose="020F0502020204030204" pitchFamily="34" charset="0"/>
              </a:rPr>
              <a:t>wniosków na 2018 r.</a:t>
            </a:r>
            <a:endParaRPr lang="pl-PL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5875091" cy="844062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latin typeface="+mn-lt"/>
              </a:rPr>
              <a:t>Dolnośląski Urząd Wojewódzki </a:t>
            </a:r>
            <a:br>
              <a:rPr lang="pl-PL" sz="3600" b="1" dirty="0" smtClean="0">
                <a:latin typeface="+mn-lt"/>
              </a:rPr>
            </a:br>
            <a:r>
              <a:rPr lang="pl-PL" sz="3600" b="1" dirty="0" smtClean="0">
                <a:latin typeface="+mn-lt"/>
              </a:rPr>
              <a:t>we Wrocławiu</a:t>
            </a:r>
            <a:endParaRPr lang="pl-PL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448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 algn="just">
              <a:buNone/>
            </a:pPr>
            <a:endParaRPr lang="pl-PL" dirty="0" smtClean="0"/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Wniosek o dofinansowanie zadania w ramach Programu może być składany jedynie na wzorze wniosku zatwierdzonym przez ministra właściwego ds. transportu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wnioskodawca wybiera jeden z dwóch wskazanych poniżej wzorów wniosków: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„R-Wniosek” – dla zadań określonych jako remont drogi,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„PRB-Wniosek” – dla zadań określonych jako przebudowa, rozbudowa lub budowa drogi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68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 algn="just">
              <a:buNone/>
            </a:pPr>
            <a:endParaRPr lang="pl-PL" dirty="0" smtClean="0"/>
          </a:p>
          <a:p>
            <a:pPr marL="0" indent="0" algn="just">
              <a:buNone/>
            </a:pPr>
            <a:endParaRPr lang="pl-PL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Wnioskodawca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zobowiązany jest wypełnić wniosek </a:t>
            </a:r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rzetelnie i z należytą starannością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, szczególnie w zakresie spójności wykazywanych danych i informacji w poszczególnych punktach wniosku (w zakresie nazwy zadania, zakresu rzeczowego, parametrów,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     a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także między danymi zawartymi w punkcie 12 wniosku oraz w załącznikach do wniosku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17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Harmonogram </a:t>
            </a:r>
            <a:r>
              <a:rPr lang="pl-PL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naboru wniosków o dofinansowanie w 2017 r.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000" dirty="0">
                <a:latin typeface="Times-Roman"/>
                <a:ea typeface="Calibri" panose="020F0502020204030204" pitchFamily="34" charset="0"/>
                <a:cs typeface="Times-Roman"/>
              </a:rPr>
              <a:t> 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- 1 wrze</a:t>
            </a:r>
            <a:r>
              <a:rPr lang="pl-PL" sz="2400" dirty="0">
                <a:latin typeface="Arial" panose="020B0604020202020204" pitchFamily="34" charset="0"/>
                <a:ea typeface="TimesNewRoman"/>
                <a:cs typeface="Times New Roman" panose="02020603050405020304" pitchFamily="18" charset="0"/>
              </a:rPr>
              <a:t>ś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nia - 15 wrze</a:t>
            </a:r>
            <a:r>
              <a:rPr lang="pl-PL" sz="2400" dirty="0">
                <a:latin typeface="Arial" panose="020B0604020202020204" pitchFamily="34" charset="0"/>
                <a:ea typeface="TimesNewRoman"/>
                <a:cs typeface="Times New Roman" panose="02020603050405020304" pitchFamily="18" charset="0"/>
              </a:rPr>
              <a:t>ś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nia </a:t>
            </a:r>
            <a:r>
              <a:rPr lang="pl-PL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24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nabór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wniosków przez </a:t>
            </a: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wojewodę;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do 27 pa</a:t>
            </a:r>
            <a:r>
              <a:rPr lang="pl-PL" sz="2400" dirty="0">
                <a:latin typeface="Arial" panose="020B0604020202020204" pitchFamily="34" charset="0"/>
                <a:ea typeface="TimesNewRoman"/>
                <a:cs typeface="Times New Roman" panose="02020603050405020304" pitchFamily="18" charset="0"/>
              </a:rPr>
              <a:t>ź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dziernika </a:t>
            </a: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ogłoszenie przez wojewodę listy wniosków zakwalifikowanych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do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oceny merytorycznej oraz </a:t>
            </a: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listy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wniosków odrzuconych </a:t>
            </a: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etapie oceny formalnej;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do 3 listopada – możliwość zgłoszenia zastrze</a:t>
            </a:r>
            <a:r>
              <a:rPr lang="pl-PL" sz="2400" dirty="0">
                <a:latin typeface="Arial" panose="020B0604020202020204" pitchFamily="34" charset="0"/>
                <a:ea typeface="TimesNewRoman"/>
                <a:cs typeface="Times New Roman" panose="02020603050405020304" pitchFamily="18" charset="0"/>
              </a:rPr>
              <a:t>ż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l-PL" sz="2400" dirty="0">
                <a:latin typeface="Arial" panose="020B0604020202020204" pitchFamily="34" charset="0"/>
                <a:ea typeface="TimesNewRoman"/>
                <a:cs typeface="Times New Roman" panose="02020603050405020304" pitchFamily="18" charset="0"/>
              </a:rPr>
              <a:t>ń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listy wniosków odrzuconych na etapie oceny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formalnej;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do 13 listopada - </a:t>
            </a: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ogłoszenie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wst</a:t>
            </a:r>
            <a:r>
              <a:rPr lang="pl-PL" sz="2400" dirty="0">
                <a:latin typeface="Arial" panose="020B0604020202020204" pitchFamily="34" charset="0"/>
                <a:ea typeface="TimesNewRoman"/>
                <a:cs typeface="Times New Roman" panose="02020603050405020304" pitchFamily="18" charset="0"/>
              </a:rPr>
              <a:t>ę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pnej listy rankingowej;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do 20 listopada - możliwość zgłoszenia zastrze</a:t>
            </a:r>
            <a:r>
              <a:rPr lang="pl-PL" sz="2400" dirty="0">
                <a:latin typeface="Arial" panose="020B0604020202020204" pitchFamily="34" charset="0"/>
                <a:ea typeface="TimesNewRoman"/>
                <a:cs typeface="Times New Roman" panose="02020603050405020304" pitchFamily="18" charset="0"/>
              </a:rPr>
              <a:t>ż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l-PL" sz="2400" dirty="0">
                <a:latin typeface="Arial" panose="020B0604020202020204" pitchFamily="34" charset="0"/>
                <a:ea typeface="TimesNewRoman"/>
                <a:cs typeface="Times New Roman" panose="02020603050405020304" pitchFamily="18" charset="0"/>
              </a:rPr>
              <a:t>ń </a:t>
            </a: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zakresie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oceny merytorycznej;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do 30 listopada - </a:t>
            </a: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ogłoszenie przez wojewodę ostatecznej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listy rankingowej;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do 20 grudnia - zatwierdzenie ostatecznej listy rankingowej przez </a:t>
            </a: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ministra;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do 31 grudnia - zatwierdzenie i ogłoszenie przez wojewod</a:t>
            </a:r>
            <a:r>
              <a:rPr lang="pl-PL" sz="2400" dirty="0">
                <a:latin typeface="Arial" panose="020B0604020202020204" pitchFamily="34" charset="0"/>
                <a:ea typeface="TimesNewRoman"/>
                <a:cs typeface="Times New Roman" panose="02020603050405020304" pitchFamily="18" charset="0"/>
              </a:rPr>
              <a:t>ę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listy wniosków zakwalifikowanych do </a:t>
            </a: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dofinansowania.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endParaRPr lang="pl-PL" sz="24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pl-PL" sz="9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pl-PL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pl-PL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WNIOSEK 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DOFINANSOWANIE – UWAGI SZCZEGÓŁOWE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Pieczęć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</a:rPr>
              <a:t>wnioskodawcy:</a:t>
            </a:r>
            <a:endParaRPr lang="pl-PL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wnioskodawcą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może być jedynie ustawowy zarządca drogi (w dniu złożenia wniosku), odpowiednio: dla dróg powiatowych –  zarząd powiatu, prezydent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miasta, prezydent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miasta na prawach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powiatu,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dla dróg gminnych –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wójt, burmistrz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, prezydent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miasta oraz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prezydent miasta na prawach powiatu – zgodnie z art. 19 ust. 2 i 5 ustawy o drogach publicznych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indent="0" algn="just">
              <a:spcAft>
                <a:spcPts val="0"/>
              </a:spcAft>
              <a:buNone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pl-PL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2. Nazwa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</a:rPr>
              <a:t>wnioskodawcy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– należy wskazać jednostkę podziału terytorialnego, czyli powiat lub gminę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pl-PL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3. Lokalizacja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</a:rPr>
              <a:t>drogi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– należy wpisać nazwę powiatu, gminy i miejscowości, na terenie której będzie realizowane wnioskowane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zadanie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  </a:t>
            </a:r>
            <a:endParaRPr lang="pl-PL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pl-PL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4. Kategoria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</a:rPr>
              <a:t>i numer drogi:</a:t>
            </a:r>
            <a:endParaRPr lang="pl-PL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podanie numeru jest wymagane, jeśli droga jest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drogą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publiczną i ma nadany numer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w przypadku, gdy droga nie jest zaliczona do żadnej z kategorii oraz nie ma nadanego numeru, należy wpisać </a:t>
            </a:r>
            <a:r>
              <a:rPr lang="pl-PL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„Brak numeru drogi”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(dotyczy zadań polegających na wybudowaniu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nowej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drogi i zaliczeniu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jej, po wybudowaniu i oddaniu do użytkowania, do jednej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z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wymienionych kategorii lub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rozbudowy/przebudowy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drogi wewnętrznej do właściwych parametrów technicznych, a następnie zaliczenie jej do kategorii dróg powiatowych lub gminnych)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endParaRPr lang="pl-PL" sz="24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5. Nazwa </a:t>
            </a:r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zadania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–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powinna:</a:t>
            </a:r>
          </a:p>
          <a:p>
            <a:pPr marL="0" lvl="0" indent="0" algn="just">
              <a:spcAft>
                <a:spcPts val="0"/>
              </a:spcAft>
              <a:buNone/>
            </a:pPr>
            <a:endParaRPr lang="pl-PL" sz="24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rzmieć jednoznacznie; identyfikować 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zadanie pod względem przedmiotowym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w zakresie rodzaju robót budowlanych) i wskazywać jego lokalizację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sugerować klasyfikację środków, które będą przyznane z budżetu państwa jako dotacja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UWAGA</a:t>
            </a:r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pl-PL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w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nazwie nie wpisujemy określeń typu „modernizacja”, „poprawa bezpieczeństwa”, „usprawnienie połączenia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nazwa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zadania powinna być jednolita we wszystkich dokumentach, stanowiących podstawę sporządzenia wniosku (decyzja/zgłoszenie/</a:t>
            </a:r>
            <a:r>
              <a:rPr lang="pl-PL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zrid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dokumentacja projektowa, kosztorysowa, mapy, rysunki)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8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pl-PL" sz="2600" dirty="0" smtClean="0"/>
          </a:p>
          <a:p>
            <a:pPr marL="0" lvl="0" indent="0">
              <a:spcAft>
                <a:spcPts val="0"/>
              </a:spcAft>
              <a:buNone/>
            </a:pPr>
            <a:r>
              <a:rPr lang="pl-PL" sz="2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6. Termin </a:t>
            </a:r>
            <a:r>
              <a:rPr lang="pl-PL" sz="2600" b="1" dirty="0">
                <a:latin typeface="Arial" panose="020B0604020202020204" pitchFamily="34" charset="0"/>
                <a:ea typeface="Times New Roman" panose="02020603050405020304" pitchFamily="18" charset="0"/>
              </a:rPr>
              <a:t>realizacji</a:t>
            </a:r>
            <a:r>
              <a:rPr lang="pl-PL" sz="2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0" lvl="0" indent="0">
              <a:spcAft>
                <a:spcPts val="0"/>
              </a:spcAft>
              <a:buNone/>
            </a:pPr>
            <a:endParaRPr lang="pl-PL" sz="2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pl-PL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600" dirty="0">
                <a:latin typeface="Arial" panose="020B0604020202020204" pitchFamily="34" charset="0"/>
                <a:ea typeface="Times New Roman" panose="02020603050405020304" pitchFamily="18" charset="0"/>
              </a:rPr>
              <a:t>powinien zawierać daty graniczne początku i końca inwestycji (miesiąc i rok)</a:t>
            </a:r>
            <a:endParaRPr lang="pl-PL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600" dirty="0">
                <a:latin typeface="Arial" panose="020B0604020202020204" pitchFamily="34" charset="0"/>
                <a:ea typeface="Times New Roman" panose="02020603050405020304" pitchFamily="18" charset="0"/>
              </a:rPr>
              <a:t>termin realizacji inwestycji powinien przypadać wyłącznie w roku przyznania dotacji </a:t>
            </a:r>
            <a:endParaRPr lang="pl-PL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600" dirty="0">
                <a:latin typeface="Arial" panose="020B0604020202020204" pitchFamily="34" charset="0"/>
                <a:ea typeface="Times New Roman" panose="02020603050405020304" pitchFamily="18" charset="0"/>
              </a:rPr>
              <a:t>zakończenie realizacji zakresu rzeczowego zadania oraz rozliczenie udzielonej dotacji musi nastąpić najpóźniej na dzień 31 grudnia danego roku</a:t>
            </a:r>
            <a:endParaRPr lang="pl-PL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600" dirty="0">
                <a:latin typeface="Arial" panose="020B0604020202020204" pitchFamily="34" charset="0"/>
                <a:ea typeface="Times New Roman" panose="02020603050405020304" pitchFamily="18" charset="0"/>
              </a:rPr>
              <a:t>możliwe jest realizowanie inwestycji w cyklu wieloletnim, jednak dotacja przyznana </a:t>
            </a:r>
            <a:r>
              <a:rPr lang="pl-PL" sz="2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w </a:t>
            </a:r>
            <a:r>
              <a:rPr lang="pl-PL" sz="2600" dirty="0">
                <a:latin typeface="Arial" panose="020B0604020202020204" pitchFamily="34" charset="0"/>
                <a:ea typeface="Times New Roman" panose="02020603050405020304" pitchFamily="18" charset="0"/>
              </a:rPr>
              <a:t>danym roku budżetowym musi być w tym roku wykorzystana </a:t>
            </a:r>
            <a:r>
              <a:rPr lang="pl-PL" sz="2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 </a:t>
            </a:r>
            <a:r>
              <a:rPr lang="pl-PL" sz="2600" dirty="0">
                <a:latin typeface="Arial" panose="020B0604020202020204" pitchFamily="34" charset="0"/>
                <a:ea typeface="Times New Roman" panose="02020603050405020304" pitchFamily="18" charset="0"/>
              </a:rPr>
              <a:t>rozliczona; każdy poszczególny etap inwestycji musi stanowić funkcjonalną całość</a:t>
            </a:r>
            <a:endParaRPr lang="pl-PL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l-PL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endParaRPr lang="pl-PL" sz="2400" dirty="0" smtClean="0"/>
          </a:p>
          <a:p>
            <a:pPr marL="0" lvl="0" indent="0" algn="just">
              <a:spcAft>
                <a:spcPts val="0"/>
              </a:spcAft>
              <a:buNone/>
            </a:pPr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7. Długość </a:t>
            </a:r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odcinków dróg objętych zadaniem, wg rodzaju robót budowlanych (</a:t>
            </a:r>
            <a:r>
              <a:rPr lang="pl-PL" sz="2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mb</a:t>
            </a:r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marL="0" lvl="0" indent="0" algn="just">
              <a:spcAft>
                <a:spcPts val="0"/>
              </a:spcAft>
              <a:buNone/>
            </a:pPr>
            <a:endParaRPr lang="pl-PL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l-PL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wnioskodawca wypełnia w zakresie dróg, dla których jest ustawowym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zarządcą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należy wpisać łączną długość odcinków dróg objętych danym rodzajem robót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       w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ramach zadania, zgodnie z kilometrażem, z dokładnością do 1 m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6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endParaRPr lang="pl-PL" sz="24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8. Koszty </a:t>
            </a:r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realizacji zadania brutto (z VAT w zł):</a:t>
            </a:r>
            <a:endParaRPr lang="pl-PL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do kosztów realizacji zadania wlicza się wyłącznie wydatki, które zostaną poniesione w roku, na który ma być udzielona dotacja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kwota dotacji nie może być wyższa niż 3 000 000 zł i może wynosić maksymalnie 50% łącznych kosztów kwalifikowanych realizacji zadania brutto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kwota wkładu własnego nie jest ograniczona i powinna wynosić nie mniej niż 50% łącznych kosztów kwalifikowanych realizacji brutto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UWAGA!!!</a:t>
            </a:r>
            <a:endParaRPr lang="pl-PL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W pkt 8 należy wpisać WYŁĄCZNIE kwotę kosztów kwalifikowanych, która będzie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tożsama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z kwotą podaną w pkt 11 wniosku Harmonogram rzeczowo-finansowy realizacji zadania – KOSZT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KWALIFIKOWANY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Zadeklarowany w pkt 8 wniosku udział dotacji w kosztach zadania (określony w %) jest wiążący przez cały okres realizacji projektu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(wyjątek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stanowi sytuacja, kiedy wnioskowana kwota dotacji przekracza 3 mln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zł)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9. Opis </a:t>
            </a:r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zadania</a:t>
            </a:r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0" lvl="0" indent="0" algn="just">
              <a:spcAft>
                <a:spcPts val="0"/>
              </a:spcAft>
              <a:buNone/>
            </a:pPr>
            <a:endParaRPr lang="pl-PL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powinien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zawierać </a:t>
            </a:r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stan istniejący oraz stan docelowy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inwestycji (</a:t>
            </a:r>
            <a:r>
              <a:rPr lang="pl-PL" sz="24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zakres </a:t>
            </a: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rzeczowy, </a:t>
            </a:r>
            <a:r>
              <a:rPr lang="pl-PL" sz="24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z </a:t>
            </a: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określeniem planowanych robót budowlanych i prac towarzyszących oraz podaniem </a:t>
            </a:r>
            <a:r>
              <a:rPr lang="pl-PL" sz="2400" b="1" spc="2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parametrów</a:t>
            </a: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pierwotnych i docelowych</a:t>
            </a:r>
            <a:r>
              <a:rPr lang="pl-PL" sz="24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 w szczególności opis powinien zawierać: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0" algn="just"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długość drogi w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km,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0" algn="just"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chodniki, ścieżki rowerowe – w km lub </a:t>
            </a:r>
            <a:r>
              <a:rPr lang="pl-PL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mb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 i/lub w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m²,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0" algn="just"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skrzyżowania , zatoki autobusowe i/lub perony przystankowe – w szt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.,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0" algn="just"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elementy bezpieczeństwa ruchu drogowego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m.in.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progi zwalniające, przejścia dla pieszych,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oznakowanie, sygnalizacja świetlna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– w szt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.,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tym punkcie można wskazać wszystkie informacje istotne dla oceny wniosku przez Komisję, nieujęte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pozostałych pozycjach wniosku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pl-PL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97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pPr marL="0" lvl="0" indent="0" algn="just">
              <a:spcAft>
                <a:spcPts val="0"/>
              </a:spcAft>
              <a:buNone/>
              <a:tabLst>
                <a:tab pos="810260" algn="l"/>
              </a:tabLst>
            </a:pPr>
            <a:r>
              <a:rPr lang="pl-P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10. Informacja </a:t>
            </a:r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o dopełnieniu wymogów, jakie w związku z planowaną realizacją zadania </a:t>
            </a:r>
            <a:r>
              <a:rPr lang="pl-P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wynikają      z </a:t>
            </a:r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obowiązujących przepisów prawa</a:t>
            </a:r>
            <a:endParaRPr lang="pl-PL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810260" algn="l"/>
              </a:tabLst>
            </a:pPr>
            <a:r>
              <a:rPr lang="pl-PL" sz="2200" dirty="0"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pl-PL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rzy </a:t>
            </a:r>
            <a:r>
              <a:rPr lang="pl-PL" sz="2200" dirty="0">
                <a:latin typeface="Arial" panose="020B0604020202020204" pitchFamily="34" charset="0"/>
                <a:ea typeface="Times New Roman" panose="02020603050405020304" pitchFamily="18" charset="0"/>
              </a:rPr>
              <a:t>sporządzaniu wniosku wnioskodawca może opierać się  jedynie na dokumentach umożliwiających rozpoczęcie inwestycji w planowanym terminie wskazanym we wniosku o </a:t>
            </a:r>
            <a:r>
              <a:rPr lang="pl-PL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dofinansowanie; przez te dokumenty należy rozumieć:</a:t>
            </a:r>
          </a:p>
          <a:p>
            <a:pPr lvl="0" algn="just">
              <a:spcAft>
                <a:spcPts val="0"/>
              </a:spcAft>
              <a:tabLst>
                <a:tab pos="810260" algn="l"/>
              </a:tabLst>
            </a:pPr>
            <a:r>
              <a:rPr lang="pl-PL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decyzję o pozwoleniu na budowę</a:t>
            </a:r>
          </a:p>
          <a:p>
            <a:pPr lvl="0" algn="just">
              <a:spcAft>
                <a:spcPts val="0"/>
              </a:spcAft>
              <a:tabLst>
                <a:tab pos="810260" algn="l"/>
              </a:tabLst>
            </a:pPr>
            <a:r>
              <a:rPr lang="pl-PL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decyzję o zezwoleniu na realizację inwestycji drogowej</a:t>
            </a:r>
          </a:p>
          <a:p>
            <a:pPr lvl="0" algn="just">
              <a:spcAft>
                <a:spcPts val="0"/>
              </a:spcAft>
              <a:tabLst>
                <a:tab pos="810260" algn="l"/>
              </a:tabLst>
            </a:pPr>
            <a:r>
              <a:rPr lang="pl-PL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zgłoszenie wykonywania robót budowlanych</a:t>
            </a:r>
          </a:p>
          <a:p>
            <a:pPr marL="0" lvl="0" indent="0" algn="just">
              <a:spcAft>
                <a:spcPts val="0"/>
              </a:spcAft>
              <a:buNone/>
              <a:tabLst>
                <a:tab pos="810260" algn="l"/>
              </a:tabLst>
            </a:pPr>
            <a:r>
              <a:rPr lang="pl-PL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Kopie ww. dokumentów stanowią wymagane załączniki do wniosku.</a:t>
            </a:r>
          </a:p>
          <a:p>
            <a:pPr marL="0" lvl="0" indent="0" algn="just">
              <a:spcAft>
                <a:spcPts val="0"/>
              </a:spcAft>
              <a:buNone/>
              <a:tabLst>
                <a:tab pos="810260" algn="l"/>
              </a:tabLst>
            </a:pPr>
            <a:endParaRPr lang="pl-PL" sz="22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810260" algn="l"/>
              </a:tabLst>
            </a:pPr>
            <a:r>
              <a:rPr lang="pl-PL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 </a:t>
            </a:r>
            <a:r>
              <a:rPr lang="pl-PL" sz="2200" dirty="0">
                <a:latin typeface="Arial" panose="020B0604020202020204" pitchFamily="34" charset="0"/>
                <a:ea typeface="Times New Roman" panose="02020603050405020304" pitchFamily="18" charset="0"/>
              </a:rPr>
              <a:t>przypadku realizacji inwestycji w oparciu o </a:t>
            </a:r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zgłoszenie robót</a:t>
            </a:r>
            <a:r>
              <a:rPr lang="pl-PL" sz="2200" dirty="0">
                <a:latin typeface="Arial" panose="020B0604020202020204" pitchFamily="34" charset="0"/>
                <a:ea typeface="Times New Roman" panose="02020603050405020304" pitchFamily="18" charset="0"/>
              </a:rPr>
              <a:t>, należy </a:t>
            </a:r>
            <a:r>
              <a:rPr lang="pl-PL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przedłożyć dodatkowo: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1615" indent="0" algn="just">
              <a:spcAft>
                <a:spcPts val="0"/>
              </a:spcAft>
              <a:buNone/>
              <a:tabLst>
                <a:tab pos="810260" algn="l"/>
              </a:tabLst>
            </a:pPr>
            <a:r>
              <a:rPr lang="pl-PL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pl-PL" sz="2200" dirty="0">
                <a:latin typeface="Arial" panose="020B0604020202020204" pitchFamily="34" charset="0"/>
                <a:ea typeface="Times New Roman" panose="02020603050405020304" pitchFamily="18" charset="0"/>
              </a:rPr>
              <a:t>oświadczenie wnioskodawcy o braku sprzeciwu organu administracji architektoniczno-budowlanej wobec </a:t>
            </a:r>
            <a:r>
              <a:rPr lang="pl-PL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zgłoszenia lub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64515" indent="-342900" algn="just">
              <a:spcAft>
                <a:spcPts val="0"/>
              </a:spcAft>
              <a:buFontTx/>
              <a:buChar char="-"/>
              <a:tabLst>
                <a:tab pos="810260" algn="l"/>
              </a:tabLst>
            </a:pPr>
            <a:r>
              <a:rPr lang="pl-PL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zaświadczenie </a:t>
            </a:r>
            <a:r>
              <a:rPr lang="pl-PL" sz="2200" dirty="0">
                <a:latin typeface="Arial" panose="020B0604020202020204" pitchFamily="34" charset="0"/>
                <a:ea typeface="Times New Roman" panose="02020603050405020304" pitchFamily="18" charset="0"/>
              </a:rPr>
              <a:t>organu administracji architektoniczno-budowlanej o braku podstaw do wniesienia tego </a:t>
            </a:r>
            <a:r>
              <a:rPr lang="pl-PL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sprzeciwu</a:t>
            </a:r>
          </a:p>
          <a:p>
            <a:pPr marL="221615" indent="0" algn="just">
              <a:spcAft>
                <a:spcPts val="0"/>
              </a:spcAft>
              <a:buNone/>
              <a:tabLst>
                <a:tab pos="810260" algn="l"/>
              </a:tabLst>
            </a:pPr>
            <a:r>
              <a:rPr lang="pl-P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UWAGA!!!</a:t>
            </a:r>
            <a:endParaRPr lang="pl-PL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jeżeli </a:t>
            </a:r>
            <a:r>
              <a:rPr lang="pl-PL" sz="2200" dirty="0">
                <a:latin typeface="Arial" panose="020B0604020202020204" pitchFamily="34" charset="0"/>
                <a:ea typeface="Times New Roman" panose="02020603050405020304" pitchFamily="18" charset="0"/>
              </a:rPr>
              <a:t>z daty pozwolenia na budowę / zezwolenia na realizację inwestycji drogowej / zgłoszenia robót wynika,  że wygasa ono przed planowanym terminem rozpoczęcia inwestycji, do wniosku należy również dodatkowo dołączyć dokument potwierdzający jego aktualność, np. kopię dziennika budowy </a:t>
            </a:r>
            <a:r>
              <a:rPr lang="pl-PL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 </a:t>
            </a:r>
            <a:r>
              <a:rPr lang="pl-PL" sz="2200" dirty="0">
                <a:latin typeface="Arial" panose="020B0604020202020204" pitchFamily="34" charset="0"/>
                <a:ea typeface="Times New Roman" panose="02020603050405020304" pitchFamily="18" charset="0"/>
              </a:rPr>
              <a:t>dokonanymi wpisami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rozwoju gminnej i powiatowej infrastruktury drogowej na lata </a:t>
            </a:r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2016-2019”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przewiduje udzielanie jednostkom samorządu terytorialnego dotacji celowych z budżetu państwa na dofinansowanie zadań własnych w zakresie </a:t>
            </a:r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budowy, przebudowy i remontów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dróg powiatowych i gminnych, o których mowa w art. 42 ust. 2 pkt 5b ustawy z dnia 13 listopada 2003 r. o dochodach jednostek samorządu terytorialnego oraz w rozporządzeniu Rady Ministrów z dnia 27 marca 2009 r. w sprawie udzielania dotacji celowych dla jednostek samorządu terytorialnego na przebudowę, budowę lub remonty dróg powiatowych i gminnych. 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48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11. Harmonogram </a:t>
            </a:r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rzeczowo – finansowy realizacji zadania</a:t>
            </a:r>
            <a:endParaRPr lang="pl-PL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endParaRPr lang="pl-PL" sz="24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 harmonogramie należy wskazać: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78815" indent="-457200" algn="just">
              <a:spcAft>
                <a:spcPts val="0"/>
              </a:spcAft>
            </a:pP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wszystkie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roboty budowlane i inne towarzyszące im prace (np. nadzór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inwestorski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autorski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, archeologiczny) objęte zakresem rzeczowym zadania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78815" indent="-457200" algn="just">
              <a:spcAft>
                <a:spcPts val="0"/>
              </a:spcAft>
            </a:pP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ich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koszt brutto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78815" indent="-457200" algn="just">
              <a:spcAft>
                <a:spcPts val="0"/>
              </a:spcAft>
            </a:pP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planowany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termin realizacji (miesiąc i rok) – zgodnie z tabelą wartości elementów scalonych kosztorysu inwestorskiego, wraz z podziałem na koszty kwalifikowane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niekwalifikowane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1615" indent="0" algn="just"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1615" indent="0" algn="just">
              <a:spcAft>
                <a:spcPts val="0"/>
              </a:spcAft>
              <a:buNone/>
            </a:pPr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UWAGA!!!</a:t>
            </a:r>
            <a:endParaRPr lang="pl-PL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1615" indent="0" algn="just"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Suma wydatków kwalifikowanych określona w pkt 11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powinna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być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tożsama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z kosztem realizacji zadania brutto (z VAT) w pkt 8 wniosku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pl-PL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Kwalifikowalność wydatków</a:t>
            </a: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Koszty </a:t>
            </a: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kwalifikowane </a:t>
            </a: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ramach dofinansowanego zadania:  </a:t>
            </a:r>
            <a:endParaRPr lang="pl-PL" sz="2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</a:rPr>
              <a:t>wyłącznie koszty realizacji zadania w kwotach brutto (w przypadku braku możliwości odzyskania podatku VAT), wskazane we wniosku i planowane do wykonywania w 2018 roku</a:t>
            </a: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</a:rPr>
              <a:t>wyłącznie koszty ponoszone na określony we wniosku zakres rzeczowy zadania</a:t>
            </a: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</a:rPr>
              <a:t>koszty uzasadnione - nierozerwalnie związane z budową, przebudową lub remontem dróg oraz obiektów inżynierskich (mostów, tuneli, przepustów) i urządzeń znajdujących się w ich ciągu, tj. roboty budowlane </a:t>
            </a: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w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</a:rPr>
              <a:t>pasie drogowym, w tym odwodnienie i oświetlenie drogi</a:t>
            </a: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</a:rPr>
              <a:t>koszty nadzoru autorskiego, inwestorskiego i archeologicznego</a:t>
            </a: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</a:rPr>
              <a:t>koszty robót w pasie drogowym drogi będącej przedmiotem wniosku.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91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pl-PL" sz="2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Koszty </a:t>
            </a:r>
            <a:r>
              <a:rPr lang="pl-PL" sz="2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niekwalifikowane </a:t>
            </a:r>
            <a:r>
              <a:rPr lang="pl-PL" sz="2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ramach dofinansowanego zadania: </a:t>
            </a:r>
            <a:endParaRPr lang="pl-PL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pl-PL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600" dirty="0">
                <a:latin typeface="Arial" panose="020B0604020202020204" pitchFamily="34" charset="0"/>
                <a:ea typeface="Calibri" panose="020F0502020204030204" pitchFamily="34" charset="0"/>
              </a:rPr>
              <a:t>wydatki poniesione do 31.12.2017 roku oraz planowane do poniesienia po roku </a:t>
            </a:r>
            <a:r>
              <a:rPr lang="pl-PL" sz="2600" dirty="0" smtClean="0">
                <a:latin typeface="Arial" panose="020B0604020202020204" pitchFamily="34" charset="0"/>
                <a:ea typeface="Calibri" panose="020F0502020204030204" pitchFamily="34" charset="0"/>
              </a:rPr>
              <a:t>2018,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600" dirty="0" smtClean="0">
                <a:latin typeface="Arial" panose="020B0604020202020204" pitchFamily="34" charset="0"/>
                <a:ea typeface="Calibri" panose="020F0502020204030204" pitchFamily="34" charset="0"/>
              </a:rPr>
              <a:t>koszty robót wykonanych poza pasem drogowym,</a:t>
            </a:r>
            <a:endParaRPr lang="pl-PL" sz="2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600" dirty="0" smtClean="0">
                <a:latin typeface="Arial" panose="020B0604020202020204" pitchFamily="34" charset="0"/>
                <a:ea typeface="Calibri" panose="020F0502020204030204" pitchFamily="34" charset="0"/>
              </a:rPr>
              <a:t>podatek VAT, o ile istnieje możliwość jego odzyskania na mocy obowiązujących przepisów podatkowych,</a:t>
            </a:r>
            <a:endParaRPr lang="pl-PL" sz="2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600" dirty="0" smtClean="0">
                <a:latin typeface="Arial" panose="020B0604020202020204" pitchFamily="34" charset="0"/>
                <a:ea typeface="Calibri" panose="020F0502020204030204" pitchFamily="34" charset="0"/>
              </a:rPr>
              <a:t>ponoszone </a:t>
            </a:r>
            <a:r>
              <a:rPr lang="pl-PL" sz="2600" dirty="0">
                <a:latin typeface="Arial" panose="020B0604020202020204" pitchFamily="34" charset="0"/>
                <a:ea typeface="Calibri" panose="020F0502020204030204" pitchFamily="34" charset="0"/>
              </a:rPr>
              <a:t>przez wnioskodawcę opłaty z tytułu kar i odsetek za </a:t>
            </a:r>
            <a:r>
              <a:rPr lang="pl-PL" sz="2600" dirty="0" smtClean="0">
                <a:latin typeface="Arial" panose="020B0604020202020204" pitchFamily="34" charset="0"/>
                <a:ea typeface="Calibri" panose="020F0502020204030204" pitchFamily="34" charset="0"/>
              </a:rPr>
              <a:t>zwłokę,</a:t>
            </a:r>
            <a:endParaRPr lang="pl-PL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600" dirty="0" smtClean="0">
                <a:latin typeface="Arial" panose="020B0604020202020204" pitchFamily="34" charset="0"/>
                <a:ea typeface="Calibri" panose="020F0502020204030204" pitchFamily="34" charset="0"/>
              </a:rPr>
              <a:t>koszty robót dotyczących infrastruktury technicznej nie związanej z drogą, </a:t>
            </a:r>
            <a:br>
              <a:rPr lang="pl-PL" sz="2600" dirty="0" smtClean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pl-PL" sz="2600" dirty="0" smtClean="0">
                <a:latin typeface="Arial" panose="020B0604020202020204" pitchFamily="34" charset="0"/>
                <a:ea typeface="Calibri" panose="020F0502020204030204" pitchFamily="34" charset="0"/>
              </a:rPr>
              <a:t>w rozumieniu przepisów rozporządzenia Ministra Transportu i Gospodarki Morskiej </a:t>
            </a:r>
            <a:br>
              <a:rPr lang="pl-PL" sz="2600" dirty="0" smtClean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pl-PL" sz="2600" dirty="0" smtClean="0">
                <a:latin typeface="Arial" panose="020B0604020202020204" pitchFamily="34" charset="0"/>
                <a:ea typeface="Calibri" panose="020F0502020204030204" pitchFamily="34" charset="0"/>
              </a:rPr>
              <a:t>w sprawie warunków technicznych, jakim powinny odpowiadać drogi publiczne i ich usytuowanie, np. koszty usunięcia kolizji, wykonanie instalacji sanitarnych, wodociągowych, telekomunikacyjnych, energetycznych, gazowych oraz przyłączy do tych sieci, </a:t>
            </a:r>
            <a:endParaRPr lang="pl-PL" sz="2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19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sz="2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koszty przełożenia w pasie drogi urządzeń typu liniowego, np. linii energetycznej (w świetle obowiązujących przepisów art. 39 ust. 5 ustawy o drogach publicznych podmiotami zobowiązanymi do poniesienia kosztów przełożenia ww. urządzeń są ich właściciele),</a:t>
            </a:r>
            <a:endParaRPr lang="pl-PL" sz="19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</a:rPr>
              <a:t>przychód uzyskany np. z tytułu sprzedaży lub uzyskania i ponownego użycia destruktu w roku otrzymania dotacji celowej umniejsza wartość wydatków kwalifikowalnych </a:t>
            </a: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w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</a:rPr>
              <a:t>ramach </a:t>
            </a: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zadania,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l-PL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</a:rPr>
              <a:t>k</a:t>
            </a: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oszt wykonania tablicy informacyjnej w zakresie zrealizowanego zadania.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l-PL" sz="2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l-PL" sz="2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1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pl-PL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12. Charakter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</a:rPr>
              <a:t>zadania według kryteriów oceny </a:t>
            </a:r>
            <a:r>
              <a:rPr lang="pl-PL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merytorycznej</a:t>
            </a:r>
          </a:p>
          <a:p>
            <a:pPr marL="0" lvl="0" indent="0" algn="just">
              <a:spcAft>
                <a:spcPts val="0"/>
              </a:spcAft>
              <a:buNone/>
            </a:pPr>
            <a:endParaRPr lang="pl-PL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Kryterium 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 – znaczenie zadania dla realizacji infrastruktury drogowej w sposób gwarantujący podnoszenie poziomu bezpieczeństwa ruchu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drogowego </a:t>
            </a:r>
            <a:b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(0-12 pkt)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Kryterium 2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 – znaczenie zadania dla rozwoju spójnej sieci dróg publicznych na obszarze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województwa (0-7 pkt)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Kryterium 3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 – wpływ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zadania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na poprawę dostępności komunikacyjnej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szczególności obszarów wiejskich, lokalnych ośrodków gospodarczych, instytucji publicznych oraz istotnych dla sprawnej realizacji zadań państwa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kluczowym znaczeniu dla bezpieczeństwa obywateli, i dla transportu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zbiorowego (0-10 pkt)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Kryterium 4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 - poziom dochodów własnych wnioskodawcy (PDW) w  stosunku do średniego dochodu własnego jednostek samorządu terytorialnego danego szczebla w danym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województwie (0-8 pkt)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Kryterium 5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 – kontynuacja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zadania (0-2 pkt)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Kryterium 6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 - dotyczące zmniejszenia ryzyka wystąpienia wypadku drogowego na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obszarach o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najwyższym poziomie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wypadkowości (0-3 pkt)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pl-PL" dirty="0" smtClean="0"/>
          </a:p>
          <a:p>
            <a:pPr indent="0" algn="just">
              <a:spcAft>
                <a:spcPts val="0"/>
              </a:spcAft>
              <a:buNone/>
            </a:pP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Kryterium 1 – znaczenie zadania dla realizacji infrastruktury drogowej w sposób gwarantujący podnoszenie poziomu bezpieczeństwa ruchu </a:t>
            </a: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drogowego</a:t>
            </a:r>
            <a:endParaRPr lang="pl-PL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W kryterium uwzględnia się w szczególności: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prawidłowość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przyjętych rozwiązań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techniczno-budowlanych,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elastyczność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w kształtowaniu elementów drogi wynikającą z lokalnych potrzeb komunikacyjnych oraz jej otoczenia,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kompleksowość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zaplanowanych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robót,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stosowanie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rozwiązań techniczno-budowlanych podnoszących bezpieczeństwo niechronionych uczestników ruchu oraz gwarantujących sprawne odwodnienie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drogi.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Kryterium 1 – znaczenie zadania dla realizacji infrastruktury drogowej w sposób gwarantujący podnoszenie poziomu bezpieczeństwa ruchu drogowego</a:t>
            </a:r>
            <a:endParaRPr lang="pl-PL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W pkt 12 wniosku wszystkie pola powinny być wypełnione zgodnie z: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Instrukcją wypełniania wniosku o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dofinansowanie,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Instrukcją oceny przez Komisję wniosków o dofinansowanie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zadań,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Rozporządzeniem Ministra Transportu i Gospodarki Morskiej z dnia 2 marca 1999 r.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sprawie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warunków technicznych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, jakim powinny odpowiadać drogi publiczne i ich usytuowanie (j. t. Dz. U. z 2016 r. poz. 124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1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pl-PL" sz="2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Kryterium </a:t>
            </a: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 – znaczenie zadania dla realizacji infrastruktury drogowej w sposób gwarantujący podnoszenie poziomu bezpieczeństwa ruchu drogowego</a:t>
            </a:r>
            <a:endParaRPr lang="pl-PL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każdy odcinek drogi (max. 3 odcinki) powinien być scharakteryzowany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odrębnie,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w każdym wymaganym polu należy wpisać odpowiednią wartość /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parametr, 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każda ujęta informacja powinna być spójna i wynikać z dołączonej do wniosku dokumentacji projektowej (mapy, rysunki, przekroje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pl-PL" sz="24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UWAGA!!!</a:t>
            </a:r>
            <a:endParaRPr lang="pl-PL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Niespójność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wpisanych danych spowoduje odrzucenie wniosku z powodu niespełnienia wymogów formalnych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6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pl-PL" sz="2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Kryterium </a:t>
            </a: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 – znaczenie zadania dla realizacji infrastruktury drogowej w sposób gwarantujący podnoszenie poziomu bezpieczeństwa ruchu </a:t>
            </a:r>
            <a:r>
              <a:rPr lang="pl-PL" sz="2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drogowego</a:t>
            </a:r>
          </a:p>
          <a:p>
            <a:pPr indent="0" algn="just">
              <a:spcAft>
                <a:spcPts val="0"/>
              </a:spcAft>
              <a:buNone/>
            </a:pPr>
            <a:endParaRPr lang="pl-PL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Każdy wskazany w pkt 12 wniosku parametr / wartość </a:t>
            </a:r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musi być zgodny z warunkami technicznymi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określonymi w  Rozporządzeniu Ministra Transportu i Gospodarki Morskiej z dnia 2 marca 1999 r. w sprawie warunków technicznych, jakim powinny odpowiadać drogi publiczne i ich usytuowanie</a:t>
            </a:r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W przypadku, gdy przedmiotowa inwestycja nie odpowiada wymogom określonym w ww. rozporządzeniu, wymagane jest uzyskanie </a:t>
            </a:r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odstępstwa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 od warunków technicznych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W </a:t>
            </a:r>
            <a:r>
              <a:rPr lang="pl-PL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przypadku, </a:t>
            </a: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gdy </a:t>
            </a:r>
            <a:r>
              <a:rPr lang="pl-PL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projekt </a:t>
            </a: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nie </a:t>
            </a:r>
            <a:r>
              <a:rPr lang="pl-PL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spełnia </a:t>
            </a: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warunków technicznych  określonych w ww. rozporządzeniu, </a:t>
            </a:r>
            <a:r>
              <a:rPr lang="pl-PL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inwestor nie uzyskał odstępstwa od niniejszych parametrów </a:t>
            </a:r>
            <a:r>
              <a:rPr lang="pl-P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wniosek zostanie odrzucony formalnie.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zadań polegających na </a:t>
            </a:r>
            <a:r>
              <a:rPr lang="pl-PL" sz="24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remoncie</a:t>
            </a: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24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a </a:t>
            </a:r>
            <a:r>
              <a:rPr lang="pl-PL" sz="2400" b="1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elementy drogi objęte remontem </a:t>
            </a:r>
            <a:r>
              <a:rPr lang="pl-PL" sz="2400" b="1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/>
            </a:r>
            <a:br>
              <a:rPr lang="pl-PL" sz="2400" b="1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br>
            <a:r>
              <a:rPr lang="pl-PL" sz="24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w </a:t>
            </a: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ramach odcinka drogi objętego zadaniem, mimo iż nie będą wykonywane roboty budowlane, uznaje się wszystkie:</a:t>
            </a:r>
            <a:endParaRPr lang="pl-PL" sz="36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lvl="0" algn="just">
              <a:spcAft>
                <a:spcPts val="0"/>
              </a:spcAft>
            </a:pP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wyremontowane elementy lub ich fragmenty – jeżeli zostały oddane do użytkowania nie wcześniej niż 3 lata od dnia złożenia wniosku,</a:t>
            </a:r>
            <a:endParaRPr lang="pl-PL" sz="36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lvl="0" algn="just">
              <a:spcAft>
                <a:spcPts val="0"/>
              </a:spcAft>
            </a:pP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przebudowane/rozbudowane/wybudowane elementy lub ich fragmenty – jeżeli zostały oddane do użytkowania nie wcześniej niż 5 lat od dnia złożenia wniosku.</a:t>
            </a:r>
            <a:endParaRPr lang="pl-PL" sz="36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7620" y="1"/>
            <a:ext cx="10515600" cy="844062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UWAGA!!!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2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dirty="0" smtClean="0"/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dirty="0"/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Dotacja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udzielana jest na dofinansowanie zadania polegającego na wykonaniu </a:t>
            </a: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robót budowlanych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także innych prac w pasie drogowym takiej drogi, służących poprawie bezpieczeństwa ruchu drogowego lub dotyczących wyposażenia technicznego drogi, z </a:t>
            </a:r>
            <a:r>
              <a:rPr lang="pl-PL" sz="2400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wyjątkiem infrastruktury technicznej nie związanej z drogą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oraz z wyłączeniem robót, które powinny być wykonywane w ramach </a:t>
            </a:r>
            <a:r>
              <a:rPr lang="pl-PL" sz="2400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utrzymania,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obejmujących odcinek lub odcinki jednej drogi lub powiązane funkcjonalnie odcinki różnych dróg. 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53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UWAGA!!!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JEZDNIE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Zgodnie z </a:t>
            </a:r>
            <a:r>
              <a:rPr lang="pl-PL" sz="20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§ </a:t>
            </a:r>
            <a:r>
              <a:rPr lang="pl-PL" sz="20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14 ust. 1 pkt 2 rozporządzenia, </a:t>
            </a:r>
            <a:r>
              <a:rPr lang="pl-PL" sz="2000" b="1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liczba jezdni i liczba pasów ruchu </a:t>
            </a:r>
            <a:r>
              <a:rPr lang="pl-PL" sz="20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na jezdni powinny być ustalane przy uwzględnieniu miarodajnego natężenia ruchu i klasy drogi, z </a:t>
            </a:r>
            <a:r>
              <a:rPr lang="pl-PL" sz="20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zastrzeżeniem, </a:t>
            </a:r>
            <a:r>
              <a:rPr lang="pl-PL" sz="20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że </a:t>
            </a:r>
            <a:r>
              <a:rPr lang="pl-PL" sz="2000" b="1" spc="20" dirty="0">
                <a:latin typeface="Arial" panose="020B0604020202020204" pitchFamily="34" charset="0"/>
                <a:ea typeface="Arial Unicode MS" panose="020B0604020202020204" pitchFamily="34" charset="-128"/>
              </a:rPr>
              <a:t>droga klasy GP i niższej powinna mieć co najmniej jedną jezdnię z dwoma pasami ruchu </a:t>
            </a:r>
            <a:r>
              <a:rPr lang="pl-PL" sz="20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– bez względu na to, czy przeznaczona jest do ruchu w jednym, czy w dwóch </a:t>
            </a:r>
            <a:r>
              <a:rPr lang="pl-PL" sz="20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kierunkach.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20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Zatem</a:t>
            </a:r>
            <a:r>
              <a:rPr lang="pl-PL" sz="2000" b="1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 </a:t>
            </a:r>
            <a:r>
              <a:rPr lang="pl-PL" sz="2000" b="1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każda droga klasy </a:t>
            </a:r>
            <a:r>
              <a:rPr lang="pl-PL" sz="2000" b="1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GP i </a:t>
            </a:r>
            <a:r>
              <a:rPr lang="pl-PL" sz="2000" b="1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niższej (jednokierunkowa lub dwukierunkowa), musi posiadać </a:t>
            </a:r>
            <a:r>
              <a:rPr lang="pl-PL" sz="2000" b="1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                co </a:t>
            </a:r>
            <a:r>
              <a:rPr lang="pl-PL" sz="2000" b="1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najmniej dwa pasy </a:t>
            </a:r>
            <a:r>
              <a:rPr lang="pl-PL" sz="2000" b="1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ruchu</a:t>
            </a:r>
            <a:r>
              <a:rPr lang="pl-PL" sz="20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, o </a:t>
            </a:r>
            <a:r>
              <a:rPr lang="pl-PL" sz="20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szerokościach przewidzianych w § 15 ust. 1, z możliwością modyfikacji, o których mowa w ust. </a:t>
            </a:r>
            <a:r>
              <a:rPr lang="pl-PL" sz="20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2 i </a:t>
            </a:r>
            <a:r>
              <a:rPr lang="pl-PL" sz="20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ust. 4 tego samego paragrafu. </a:t>
            </a:r>
            <a:endParaRPr lang="pl-PL" sz="2000" spc="20" dirty="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20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Przepisy </a:t>
            </a:r>
            <a:r>
              <a:rPr lang="pl-PL" sz="20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zawarte w § 14 ust. 3 dopuszczają również stosowanie </a:t>
            </a:r>
            <a:r>
              <a:rPr lang="pl-PL" sz="2000" b="1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jednej jezdni o jednym pasie ruchu</a:t>
            </a:r>
            <a:r>
              <a:rPr lang="pl-PL" sz="20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, przeznaczonym do ruchu w obu kierunkach, jednak muszą zostać spełnione warunki zawarte w § 15 ust. 5 (dotyczące m.in. minimalnej szerokość pasa ruchu, stosowania poboczy, konieczności stosowania mijanek</a:t>
            </a:r>
            <a:r>
              <a:rPr lang="pl-PL" sz="20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).</a:t>
            </a:r>
          </a:p>
          <a:p>
            <a:pPr marL="226695" algn="just">
              <a:spcAft>
                <a:spcPts val="0"/>
              </a:spcAft>
            </a:pPr>
            <a:r>
              <a:rPr lang="pl-PL" sz="2000" b="1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Szerokość pasa ruchu </a:t>
            </a:r>
            <a:r>
              <a:rPr lang="pl-PL" sz="20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należy przyjmować na </a:t>
            </a:r>
            <a:r>
              <a:rPr lang="pl-PL" sz="2000" b="1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przekroju normalnym </a:t>
            </a:r>
            <a:r>
              <a:rPr lang="pl-PL" sz="20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(typowym), nie uwzględniając </a:t>
            </a:r>
            <a:r>
              <a:rPr lang="pl-PL" sz="20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/>
            </a:r>
            <a:br>
              <a:rPr lang="pl-PL" sz="20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</a:br>
            <a:r>
              <a:rPr lang="pl-PL" sz="20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m</a:t>
            </a:r>
            <a:r>
              <a:rPr lang="pl-PL" sz="20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. in. obligatoryjnych poszerzeń wynikających z przepisów rozporządzenia (np. na łukach w planie lub na wlotach na skrzyżowania).</a:t>
            </a:r>
            <a:endParaRPr lang="pl-PL" sz="32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0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67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UWAGA!!!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RUCH PIESZYCH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l-PL" sz="2400" b="1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D</a:t>
            </a:r>
            <a:r>
              <a:rPr lang="pl-PL" sz="2400" b="1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roga musi być </a:t>
            </a:r>
            <a:r>
              <a:rPr lang="pl-PL" sz="2400" b="1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wyposażona w pobocza lub </a:t>
            </a:r>
            <a:r>
              <a:rPr lang="pl-PL" sz="2400" b="1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chodnik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pl-PL" sz="24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Zgodnie z § </a:t>
            </a: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10 ust. 1 rozporządzenia droga powinna mieć w szczególności pobocza lub chodnik – </a:t>
            </a:r>
            <a:r>
              <a:rPr lang="pl-PL" sz="2400" b="1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jeżeli jest przeznaczona do ruchu pieszych</a:t>
            </a:r>
            <a:r>
              <a:rPr lang="pl-PL" sz="24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.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pl-PL" sz="24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Zgodnie </a:t>
            </a: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z art. 2 pkt 1 ustawy z dnia 20 czerwca 1997 r. Prawo o ruchu drogowym (Dz. U. z 2017 r. poz. 128, z </a:t>
            </a:r>
            <a:r>
              <a:rPr lang="pl-PL" sz="2400" spc="2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późn</a:t>
            </a: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. zm.) przez </a:t>
            </a:r>
            <a:r>
              <a:rPr lang="pl-PL" sz="2400" b="1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drogę</a:t>
            </a: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 należy rozumieć </a:t>
            </a:r>
            <a:r>
              <a:rPr lang="pl-PL" sz="2400" b="1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wydzielony pas terenu składający się </a:t>
            </a:r>
            <a:r>
              <a:rPr lang="pl-PL" sz="2400" b="1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z</a:t>
            </a:r>
            <a:r>
              <a:rPr lang="pl-PL" sz="24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: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pl-PL" sz="24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jezdni</a:t>
            </a: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, </a:t>
            </a:r>
            <a:endParaRPr lang="pl-PL" sz="2400" spc="20" dirty="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pl-PL" sz="24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pobocza,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pl-PL" sz="24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chodnika,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pl-PL" sz="24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drogi </a:t>
            </a: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dla pieszych lub drogi dla </a:t>
            </a:r>
            <a:r>
              <a:rPr lang="pl-PL" sz="24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rowerów - </a:t>
            </a: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łącznie z torowiskiem pojazdów szynowych znajdującym się w obrębie tego pasa, przeznaczony do ruchu lub postoju pojazdów, </a:t>
            </a:r>
            <a:r>
              <a:rPr lang="pl-PL" sz="2400" u="sng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ruchu pieszych</a:t>
            </a: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, jazdy wierzchem lub pędzenia zwierząt. </a:t>
            </a:r>
            <a:endParaRPr lang="pl-PL" sz="2400" spc="20" dirty="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pl-PL" sz="24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Zatem </a:t>
            </a: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droga, co do zasady, </a:t>
            </a:r>
            <a:r>
              <a:rPr lang="pl-PL" sz="2400" b="1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zawsze służy prowadzeniu ruchu pieszych</a:t>
            </a: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, chyba że z zatwierdzonej stałej organizacji ruchu wynika </a:t>
            </a:r>
            <a:r>
              <a:rPr lang="pl-PL" sz="2400" b="1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zakaz</a:t>
            </a: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 takiego ruchu. Stąd, w przypadku, gdy ruch pieszych na drodze nie jest zabroniony, należy wykonać pobocza lub chodnik. Pobocza wykonuje się po każdej stronie jezdni drogi, przy czym może być ono zastąpione chodnikiem w miejscu, gdzie natężenie ruchu pieszych uzasadnia jego wykonanie. Należy podkreślić, że pobocze służy nie tylko wspomnianemu wyżej celowi: część pobocza stanowi niezbędny teren, gwarantujący możliwość zachowania skrajni, o której mowa </a:t>
            </a:r>
            <a:r>
              <a:rPr lang="pl-PL" sz="24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w </a:t>
            </a: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§ 54 rozporządzenia. Ponadto w poboczu umieszcza się znaki drogowe oraz urządzenia bezpieczeństwa ruchu drogowego.</a:t>
            </a:r>
            <a:endParaRPr lang="pl-PL" sz="36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6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UWAGA!!!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pl-PL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CHODNIKI</a:t>
            </a:r>
            <a:endParaRPr lang="pl-PL" sz="18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285750" algn="just"/>
            <a:r>
              <a:rPr lang="pl-PL" sz="18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Zakres stosowania poszczególnych rodzajów chodników określają przepisy zawarte w </a:t>
            </a:r>
            <a:r>
              <a:rPr lang="pl-PL" sz="1800" b="1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§ 43-44 rozporządzenia</a:t>
            </a:r>
            <a:r>
              <a:rPr lang="pl-PL" sz="18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. </a:t>
            </a:r>
            <a:r>
              <a:rPr lang="pl-PL" sz="1800" b="1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Do szerokości chodnika nie wlicza się szerokości krawężnika i obrzeża. </a:t>
            </a:r>
            <a:endParaRPr lang="pl-PL" sz="1800" b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lvl="0" indent="0" algn="just">
              <a:buNone/>
            </a:pPr>
            <a:r>
              <a:rPr lang="pl-PL" sz="1800" spc="2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Na potrzeby Programu wyjątkowo za chodnik należy uznać także drogę dla pieszych i rowerów oznaczoną znakiem C-13/C-16 rozdzielonym kreską poziomą (tzw. „ciąg pieszo - rowerowy”).</a:t>
            </a:r>
            <a:endParaRPr lang="pl-PL" sz="18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lvl="0" indent="0" algn="just">
              <a:buNone/>
            </a:pPr>
            <a:r>
              <a:rPr lang="pl-PL" sz="18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Ww. ciągi są kwalifikowane jako ścieżki rowerowe, z których mogą korzystać piesi.</a:t>
            </a:r>
          </a:p>
          <a:p>
            <a:pPr marL="514350" lvl="0" indent="-285750" algn="just"/>
            <a:r>
              <a:rPr lang="pl-PL" sz="18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Zgodnie z § 47 ust. 1 pkt 3 rozporządzenia </a:t>
            </a:r>
            <a:r>
              <a:rPr lang="pl-PL" sz="1800" b="1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szerokość </a:t>
            </a:r>
            <a:r>
              <a:rPr lang="pl-PL" sz="1800" b="1" u="sng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j</a:t>
            </a:r>
            <a:r>
              <a:rPr lang="pl-PL" sz="1800" b="1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ednokierunkowej ścieżki rowerowej, z której mogą korzystać piesi</a:t>
            </a:r>
            <a:r>
              <a:rPr lang="pl-PL" sz="18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, powinna wynosić </a:t>
            </a:r>
            <a:r>
              <a:rPr lang="pl-PL" sz="1800" b="1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nie mniej niż 2,5 m</a:t>
            </a:r>
            <a:r>
              <a:rPr lang="pl-PL" sz="18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. </a:t>
            </a:r>
          </a:p>
          <a:p>
            <a:pPr marL="514350" lvl="0" indent="-285750" algn="just"/>
            <a:r>
              <a:rPr lang="pl-PL" sz="18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Zgodnie z ust. 2 tego paragrafu szerokość ścieżki rowerowej należy ustalać indywidualnie, jeżeli oprócz prowadzenia ruchu rowerowego pełni ona inne funkcje. W takich przypadkach przepisy rozporządzenia nie określają minimalnych wartości szerokości ścieżki rowerowej. Należy je zatem ustalać dla każdego przypadku indywidualnie.</a:t>
            </a:r>
          </a:p>
          <a:p>
            <a:pPr marL="514350" lvl="0" indent="-285750" algn="just"/>
            <a:r>
              <a:rPr lang="pl-PL" sz="18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Wskazane wartości szerokości ścieżki rowerowej nie są wprost zależne od natężenia ruchu rowerów, wobec czego należy stwierdzić, że </a:t>
            </a:r>
            <a:r>
              <a:rPr lang="pl-PL" sz="1800" b="1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minimalna szerokość ścieżki rowerowej przeznaczonej do ruchu dwukierunkowego, która oprócz prowadzenia ruchu rowerów pełni inne funkcje (droga dla pieszych </a:t>
            </a:r>
            <a:r>
              <a:rPr lang="pl-PL" sz="1800" b="1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        i </a:t>
            </a:r>
            <a:r>
              <a:rPr lang="pl-PL" sz="1800" b="1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rowerów), powinna być większa niż szerokość ścieżki jednokierunkowej, z której mogą korzystać piesi, a więc większa niż 2,5 m.</a:t>
            </a:r>
          </a:p>
          <a:p>
            <a:pPr marL="514350" lvl="0" indent="-285750" algn="just"/>
            <a:r>
              <a:rPr lang="pl-PL" sz="18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Istotne jest, że nie znajduje uzasadnienia projektowanie drogi dla pieszych i rowerów o szerokości równej lub większej niż 3,5 m, gdyż wówczas zasadne jest zaprojektowanie osobno drogi dla rowerów o szerokości 2,0 m i przyległego do niej chodnika o szerokości równej 1,5 m. Niemniej jednak przypadek określony w § 47 ust. 1 pkt 3 ww. rozporządzenia oraz jemu pochodne należy stosować wyjątkowo. Wówczas nie powinno wyznaczać się oddzielnych torów ruchu dla pieszych i rowerów, a ścieżkę taką powinno oznakowywać się znakami pionowymi C-13/C-16 rozdzielonymi kreską poziomą.</a:t>
            </a:r>
            <a:endParaRPr lang="pl-PL" sz="18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3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UWAGA!!!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POBOCZA</a:t>
            </a:r>
          </a:p>
          <a:p>
            <a:pPr marL="567690" indent="-342900" algn="just"/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Zakres stosowania poszczególnych rodzajów </a:t>
            </a:r>
            <a:r>
              <a:rPr lang="pl-PL" sz="24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poboczy </a:t>
            </a: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określają przepisy zawarte w </a:t>
            </a:r>
            <a:r>
              <a:rPr lang="pl-PL" sz="2400" b="1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§ </a:t>
            </a:r>
            <a:r>
              <a:rPr lang="pl-PL" sz="2400" b="1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37-38 rozporządzenia.</a:t>
            </a:r>
          </a:p>
          <a:p>
            <a:pPr marL="224790" lvl="0" indent="0" algn="just">
              <a:buNone/>
            </a:pPr>
            <a:r>
              <a:rPr lang="pl-PL" sz="24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Przez </a:t>
            </a:r>
            <a:r>
              <a:rPr lang="pl-PL" sz="2400" b="1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pobocze utwardzone </a:t>
            </a: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należy rozumieć pobocze o takiej samej konstrukcji nawierzchni jak pasy ruchu na jezdni. Nie dopuszcza się stosowania poboczy twardych wykonanych z innych materiałów, niż pasy ruchu na jezdni. </a:t>
            </a:r>
            <a:r>
              <a:rPr lang="pl-PL" sz="2400" b="1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Pobocza ulepszone kruszywem łamanym, spoiwem hydraulicznym i innymi wyrobami należy klasyfikować jako pobocza gruntowe.</a:t>
            </a:r>
            <a:endParaRPr lang="pl-PL" sz="2400" b="1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24790" indent="0" algn="just">
              <a:spcAft>
                <a:spcPts val="0"/>
              </a:spcAft>
              <a:buNone/>
            </a:pPr>
            <a:r>
              <a:rPr lang="pl-PL" sz="24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Zgodnie </a:t>
            </a: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 § 38 ust. 1 rozporządzenia zastosowanie </a:t>
            </a:r>
            <a:r>
              <a:rPr lang="pl-PL" sz="2400" b="1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pobocza utwardzonego </a:t>
            </a: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możliwe jest wyłącznie na drogach klasy </a:t>
            </a:r>
            <a:r>
              <a:rPr lang="pl-PL" sz="2400" b="1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GP, G i Z</a:t>
            </a: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w zależności od potrzeb, w tym ruchu lokalnego i pieszych. </a:t>
            </a:r>
            <a:endParaRPr lang="pl-PL" sz="24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sz="24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W </a:t>
            </a: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przypadku zastosowania pobocza utwardzonego nie podaje się długości </a:t>
            </a:r>
            <a:r>
              <a:rPr lang="pl-PL" sz="24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   przyległego </a:t>
            </a: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do niego pobocza gruntowego, o którym mowa § 38 ust. 4 rozporządzenia.</a:t>
            </a:r>
            <a:endParaRPr lang="pl-PL" sz="36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pl-PL" sz="36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224790" indent="0" algn="just">
              <a:spcAft>
                <a:spcPts val="0"/>
              </a:spcAft>
              <a:buNone/>
            </a:pPr>
            <a:endParaRPr lang="pl-PL" sz="2400" b="1" spc="20" dirty="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4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UWAGA!!!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RUCH ROWERÓW</a:t>
            </a:r>
          </a:p>
          <a:p>
            <a:pPr marL="0" lvl="0" indent="0">
              <a:buNone/>
            </a:pPr>
            <a:endParaRPr lang="pl-P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W przypadku zaprojektowania </a:t>
            </a:r>
            <a:r>
              <a:rPr lang="pl-PL" sz="2400" b="1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dwukierunkowej drogi dla rowerów lub drogi dla pieszych i rowerów</a:t>
            </a: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 (tzw. ciągu </a:t>
            </a:r>
            <a:r>
              <a:rPr lang="pl-PL" sz="24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pieszo-rowerowego) </a:t>
            </a:r>
            <a:r>
              <a:rPr lang="pl-PL" sz="2400" b="1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tylko po </a:t>
            </a:r>
            <a:r>
              <a:rPr lang="pl-PL" sz="2400" b="1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jednej stronie drogi publicznej </a:t>
            </a: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jej długość należy wpisać w obu kolumnach, dotyczących zarówno lewej jak i prawej strony drogi, mimo </a:t>
            </a:r>
            <a:r>
              <a:rPr lang="pl-PL" sz="24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iż </a:t>
            </a: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fizycznie zlokalizowana jest ona tylko po jednej jej stronie. Istotne jest, że ruch rowerów w obu kierunkach nie będzie odbywał się po jezdni, </a:t>
            </a:r>
            <a:r>
              <a:rPr lang="pl-PL" sz="24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a </a:t>
            </a: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więc cel określony w Programie zostanie spełniony.</a:t>
            </a:r>
            <a:endParaRPr lang="pl-PL" sz="36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pl-PL" sz="36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224790" indent="0" algn="just">
              <a:spcAft>
                <a:spcPts val="0"/>
              </a:spcAft>
              <a:buNone/>
            </a:pPr>
            <a:endParaRPr lang="pl-PL" sz="2400" b="1" spc="20" dirty="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UWAGA!!!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PRZYSTANKI KOMUNIKACYJNE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spc="20" dirty="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Przez </a:t>
            </a:r>
            <a:r>
              <a:rPr lang="pl-PL" sz="2400" b="1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przystanek komunikacyjny </a:t>
            </a: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należy rozumieć, zgodnie z art. 4 pkt 13 ustawy z dnia 16 grudnia 2010 r. o publicznym transporcie zbiorowym (Dz. U. z 2016 r. poz. 1867, z </a:t>
            </a:r>
            <a:r>
              <a:rPr lang="pl-PL" sz="2400" spc="2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późn</a:t>
            </a: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 zm.), miejsce przeznaczone do wsiadania lub wysiadania pasażerów na danej linii komunikacyjnej, w którym umieszcza się informacje dotyczące </a:t>
            </a:r>
            <a:r>
              <a:rPr lang="pl-PL" sz="24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                w </a:t>
            </a: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szczególności godzin odjazdów środków transportu, a ponadto, </a:t>
            </a:r>
            <a:r>
              <a:rPr lang="pl-PL" sz="24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 </a:t>
            </a: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transporcie drogowym, oznaczone zgodnie z przepisami ustawy – Prawo o ruchu drogowym</a:t>
            </a:r>
            <a:r>
              <a:rPr lang="pl-PL" sz="24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; 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spc="20" dirty="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spc="2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2400" spc="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potrzeby Programu za peron uznaje się także część chodnika usytuowanego przy jezdni </a:t>
            </a:r>
            <a:r>
              <a:rPr lang="pl-PL" sz="2400" spc="2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2400" spc="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szerokości co najmniej 2,0 m.</a:t>
            </a:r>
            <a:endParaRPr lang="pl-PL" sz="2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18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UWAGA!!!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ODWODNIENIE</a:t>
            </a:r>
          </a:p>
          <a:p>
            <a:pPr marL="0" lvl="0" indent="0">
              <a:buNone/>
            </a:pPr>
            <a:endParaRPr lang="pl-P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przypadku, gdy rodzaje odwodnienia </a:t>
            </a:r>
            <a:r>
              <a:rPr lang="pl-PL" sz="24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na danym odcinku nakładają się (pod obu stronach drogi zastosowano różne rodzaje odwodnienia), wnioskodawca określa długość według rodzaju odwodnienia, za które może uzyskać większą liczbę punktów.</a:t>
            </a:r>
            <a:endParaRPr lang="pl-PL" sz="36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12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Kryterium </a:t>
            </a:r>
            <a:r>
              <a:rPr lang="pl-PL" sz="3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– znaczenie zadania dla rozwoju spójnej sieci dróg publicznych na obszarze województwa</a:t>
            </a:r>
            <a:endParaRPr lang="pl-PL" sz="3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31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3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kryterium uwzględnia się:</a:t>
            </a:r>
            <a:endParaRPr lang="pl-PL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3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znaczenie danej drogi objętej wnioskiem o dofinansowanie w sieci dróg publicznych,</a:t>
            </a:r>
            <a:endParaRPr lang="pl-PL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pl-PL" sz="31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jej </a:t>
            </a:r>
            <a:r>
              <a:rPr lang="pl-PL" sz="3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„ponadlokalność” (tj. gdy droga wychodzi poza granice administracyjne jednostki samorządu terytorialnego), - powiązania z innymi drogami (tej samej, niższej bądź wyższej kategorii</a:t>
            </a:r>
            <a:r>
              <a:rPr lang="pl-PL" sz="31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pl-PL" sz="3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sz="3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pływ zadania na poprawę dostępności czasowej na obszarach o </a:t>
            </a:r>
            <a:r>
              <a:rPr lang="pl-PL" sz="31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najwyższym wskaźniku peryferyjności czasowej</a:t>
            </a:r>
          </a:p>
          <a:p>
            <a:pPr lvl="1">
              <a:lnSpc>
                <a:spcPct val="107000"/>
              </a:lnSpc>
            </a:pPr>
            <a:r>
              <a:rPr lang="pl-PL" sz="3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jest to wskaźnik bazujący na ważonym czasie dojazdu samochodem osobowym do 3 kategorii ośrodków miejskich: wojewódzkich, </a:t>
            </a:r>
            <a:r>
              <a:rPr lang="pl-PL" sz="3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subregionalnych</a:t>
            </a:r>
            <a:r>
              <a:rPr lang="pl-PL" sz="3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l-PL" sz="31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powiatowych (zdefiniowany w </a:t>
            </a:r>
            <a:r>
              <a:rPr lang="pl-PL" sz="3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Strategii na Rzecz Odpowiedzialnego Rozwoju – </a:t>
            </a:r>
            <a:r>
              <a:rPr lang="pl-PL" sz="31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SOR),</a:t>
            </a:r>
            <a:endParaRPr lang="pl-PL" sz="31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pl-PL" sz="3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l-PL" sz="3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jęcie jednostki samorządu terytorialnego wśród obszarów tracących funkcje społeczno-gospodarcze </a:t>
            </a:r>
            <a:r>
              <a:rPr lang="pl-PL" sz="31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(tzw. Pakiet dla średnich miast</a:t>
            </a:r>
            <a:r>
              <a:rPr lang="pl-PL" sz="3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projekt Strategii na Rzecz Odpowiedzialnego Rozwoju – SOR).</a:t>
            </a:r>
            <a:endParaRPr lang="pl-PL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buNone/>
            </a:pPr>
            <a:endParaRPr lang="pl-PL" sz="3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3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przypadku gdy zadanie obejmuje więcej niż jeden odcinek drogi należy scharakteryzować każdy osobno poprzez wpisanie danych odrębnie dla każdego odcinka</a:t>
            </a:r>
            <a:r>
              <a:rPr lang="pl-PL" sz="31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3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Informacje w przedmiotowym zakresie należy czytelnie zobrazować na załączonej </a:t>
            </a:r>
            <a:r>
              <a:rPr lang="pl-PL" sz="31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mapie poglądowej</a:t>
            </a:r>
            <a:r>
              <a:rPr lang="pl-PL" sz="3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6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Kryterium 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– wpływ zadania na poprawę dostępności komunikacyjnej 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szczególności obszarów wiejskich, lokalnych ośrodków gospodarczych, instytucji publicznych oraz istotnych dla sprawnej realizacji zadań 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państwa </a:t>
            </a:r>
            <a:b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kluczowym znaczeniu dla bezpieczeństwa obywateli, i dla transportu zbiorowego</a:t>
            </a:r>
            <a:endParaRPr lang="pl-PL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kryterium uwzględnia się w szczególności objęcie zadaniem odcinków dróg zapewniających połączenie komunikacyjne niezbędne dla: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rozwoju obszaru wiejskiego,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ośrodków gospodarczych,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przedsiębiorstw ważnych dla społeczności lokalnych,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podniesienia efektywności realizacji zadań publicznych m.in. w obszarze ochrony zdrowia, edukacji i administracji publicznej,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połączeń drogowych istotnych dla sprawnej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realizacji zadań państwa o kluczowym znaczeniu. 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Informacje w przedmiotowym zakresie należy czytelnie zobrazować na załączonej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mapie poglądowej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3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Kryterium </a:t>
            </a: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– </a:t>
            </a: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poziom dochodów własnych wnioskodawcy</a:t>
            </a:r>
            <a:endParaRPr lang="pl-PL" sz="1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Ocenie Komisji podlega poziom dochodów własnych wnioskodawcy (PDW) w  stosunku do średniego dochodu własnego jednostek samorządu terytorialnego danego szczebla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danym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województwie.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Jeśli wnioskodawca uzyskuje dochody własne poniżej wyliczonego średniego dochodu własnego danego rodzaju </a:t>
            </a:r>
            <a:r>
              <a:rPr lang="pl-PL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jst</a:t>
            </a: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uzyskuje dodatkowe punkty, zgodnie ze skalą zatwierdzoną przez wojewodę.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 kryterium nr </a:t>
            </a: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dokonywana jest na podstawie ogólnodostępnych informacji publikowanych przez Prezesa Głównego Urzędu </a:t>
            </a: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Statystycznego oraz danych dostępnych na stronie internetowej Ministerstwa Finansów.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Finansowanie</a:t>
            </a:r>
            <a:endParaRPr lang="pl-PL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Każda </a:t>
            </a:r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gmina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 tym miasto na prawach powiatu, może skorzystać z dofinansowania </a:t>
            </a:r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 więcej niż jednego zadania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dofinansowaniem do 50 proc. przy kwocie maksymalnego dofinansowania 3 mln zł. </a:t>
            </a:r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Powiat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może skorzystać z dofinansowania </a:t>
            </a:r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dwóch zadań </a:t>
            </a:r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dofinansowaniem do 50 proc. przy niezmienionej kwocie maksymalnego dofinansowania 3 mln zł na zadanie.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Zadanie jest realizowane i musi zostać ukończone w roku 2018. Dotacja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na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dofinansowanie zadania udzielana jest w kwocie nieprzekraczającej 3 000 000 zł. 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5875091" cy="844062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/>
            </a:r>
            <a:br>
              <a:rPr lang="pl-PL" sz="3600" b="1" dirty="0" smtClean="0"/>
            </a:b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38152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Kryterium </a:t>
            </a: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– kontynuacja </a:t>
            </a: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zadania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 </a:t>
            </a:r>
            <a:r>
              <a:rPr lang="pl-PL" sz="2600" dirty="0">
                <a:latin typeface="Arial" panose="020B0604020202020204" pitchFamily="34" charset="0"/>
                <a:ea typeface="Times New Roman" panose="02020603050405020304" pitchFamily="18" charset="0"/>
              </a:rPr>
              <a:t>kryterium uwzględnia się ciągłość zadania objętego wnioskiem (zamykanie ciągu lub cały ciąg drogi, bądź kontynuacja wcześniejszych zadań na danym ciągu) oraz rodzaj inwestycji zrealizowanych </a:t>
            </a:r>
            <a:r>
              <a:rPr lang="pl-PL" sz="2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na </a:t>
            </a:r>
            <a:r>
              <a:rPr lang="pl-PL" sz="2600" dirty="0">
                <a:latin typeface="Arial" panose="020B0604020202020204" pitchFamily="34" charset="0"/>
                <a:ea typeface="Times New Roman" panose="02020603050405020304" pitchFamily="18" charset="0"/>
              </a:rPr>
              <a:t>pozostałych odcinkach ciągu. </a:t>
            </a:r>
            <a:endParaRPr lang="pl-PL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celu potwierdzenia ww. kryterium  </a:t>
            </a:r>
            <a:r>
              <a:rPr lang="pl-PL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należy </a:t>
            </a:r>
            <a:r>
              <a:rPr lang="pl-PL" sz="2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dołączyć </a:t>
            </a:r>
            <a:r>
              <a:rPr lang="pl-PL" sz="2600" dirty="0">
                <a:latin typeface="Arial" panose="020B0604020202020204" pitchFamily="34" charset="0"/>
                <a:ea typeface="Times New Roman" panose="02020603050405020304" pitchFamily="18" charset="0"/>
              </a:rPr>
              <a:t>dokument potwierdzający realizację inwestycji </a:t>
            </a:r>
            <a:r>
              <a:rPr lang="pl-PL" sz="2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na </a:t>
            </a:r>
            <a:r>
              <a:rPr lang="pl-PL" sz="2600" dirty="0">
                <a:latin typeface="Arial" panose="020B0604020202020204" pitchFamily="34" charset="0"/>
                <a:ea typeface="Times New Roman" panose="02020603050405020304" pitchFamily="18" charset="0"/>
              </a:rPr>
              <a:t>ciągu drogowym </a:t>
            </a:r>
            <a:r>
              <a:rPr lang="pl-PL" sz="2600" b="1" dirty="0">
                <a:latin typeface="Arial" panose="020B0604020202020204" pitchFamily="34" charset="0"/>
                <a:ea typeface="Times New Roman" panose="02020603050405020304" pitchFamily="18" charset="0"/>
              </a:rPr>
              <a:t>nie wcześniej niż 3 lata </a:t>
            </a:r>
            <a:r>
              <a:rPr lang="pl-PL" sz="2600" dirty="0">
                <a:latin typeface="Arial" panose="020B0604020202020204" pitchFamily="34" charset="0"/>
                <a:ea typeface="Times New Roman" panose="02020603050405020304" pitchFamily="18" charset="0"/>
              </a:rPr>
              <a:t>od dnia złożenia wniosku (niezależnie od źródła finansowania</a:t>
            </a:r>
            <a:r>
              <a:rPr lang="pl-PL" sz="2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</a:p>
          <a:p>
            <a:pPr indent="0" algn="just">
              <a:spcAft>
                <a:spcPts val="0"/>
              </a:spcAft>
              <a:buNone/>
            </a:pPr>
            <a:endParaRPr lang="pl-PL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0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Kryterium 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– kontynuacja 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zadania</a:t>
            </a:r>
          </a:p>
          <a:p>
            <a:pPr lvl="0" indent="0" algn="just">
              <a:buNone/>
            </a:pPr>
            <a:r>
              <a:rPr lang="pl-PL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Przedmiotem </a:t>
            </a: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wniosku może być również kontynuowanie inwestycji realizowanych, choć niezakończonych na dzień składania wniosku o dofinansowanie.</a:t>
            </a:r>
            <a:endParaRPr lang="pl-PL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takim przypadku, jako potwierdzenie kontynuacji, akceptowane są również następujące dokumenty:</a:t>
            </a:r>
            <a:endParaRPr lang="pl-PL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protokół odbioru robót,</a:t>
            </a:r>
            <a:endParaRPr lang="pl-PL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kopia umowy z wykonawcą wraz z kopią protokołu przekazania placu budowy lub dziennika</a:t>
            </a:r>
            <a:r>
              <a:rPr lang="pl-PL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budowy </a:t>
            </a:r>
            <a:r>
              <a:rPr lang="pl-PL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wpisami dokumentującymi rozpoczęcie realizacji inwestycji,</a:t>
            </a:r>
            <a:endParaRPr lang="pl-PL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informacja o tym, że inwestycja realizowana jest/była w ramach poprzednich edycji Narodowego Programu Przebudowy Dróg Lokalnych lub Programu rozwoju gminnej </a:t>
            </a:r>
            <a:r>
              <a:rPr lang="pl-PL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i </a:t>
            </a: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powiatowej infrastruktury drogowej na lata 2016-2019 wraz ze wskazaniem daty </a:t>
            </a:r>
            <a:r>
              <a:rPr lang="pl-PL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i </a:t>
            </a: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numeru umowy o udzielenie dotacji na jej realizację.</a:t>
            </a:r>
            <a:endParaRPr lang="pl-PL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przypadku gdy zadanie obejmuje więcej niż jeden odcinek drogi należy scharakteryzować każdy osobno poprzez wpisanie danych odrębnie dla każdego odcinka.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Kryterium </a:t>
            </a: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– wpływ zadania na zmniejszenie ryzyka wystąpienia wypadku drogowego na </a:t>
            </a: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obszarach o </a:t>
            </a: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najwyższym poziomie wypadkowości</a:t>
            </a:r>
            <a:endParaRPr lang="pl-PL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Ocenie Komisji podlega wpływ zadania na zmniejszenie ryzyka wystąpienia wypadku drogowego na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obszarach o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najwyższym poziomie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wypadkowości, w oparciu </a:t>
            </a:r>
            <a:b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opracowanie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24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„Metodologia klasyfikacji ryzyka dla wybranych rodzajów wypadków drogowych na drogach wojewódzkich oraz dla obszarów województw i powiatów wraz z dokonaniem klasyfikacji i przedstawieniem wyników na mapach”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dostępne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stronie internetowej: </a:t>
            </a:r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www.krbrd.gov.pl/pl/pozostale.html</a:t>
            </a:r>
            <a:endParaRPr lang="pl-PL" sz="2400" b="1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endParaRPr lang="pl-PL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Dla zadań na drogach gminnych należy przyjąć założenie, że gmina uzyskuje punkty adekwatnie do ryzyka, jakim objęty jest powiat, w którym jest ona usytuowana. </a:t>
            </a:r>
            <a:endParaRPr lang="pl-PL" sz="24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8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endParaRPr lang="pl-PL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13. Wnioskodawca</a:t>
            </a:r>
            <a:endParaRPr lang="pl-PL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1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Należy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podać: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wyszczególnione dane identyfikujące wnioskodawcę,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dane dotyczące rachunku bankowego, 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wskazać osoby upoważnione przez wnioskodawcę do udzielania komisji wyjaśnień, wraz z danymi kontaktowymi (imię i nazwisko, numer telefonu i faxu, adres e-mail)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7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pl-PL" dirty="0"/>
          </a:p>
          <a:p>
            <a:pPr marL="0" lvl="0" indent="0" algn="just">
              <a:spcAft>
                <a:spcPts val="0"/>
              </a:spcAft>
              <a:buNone/>
            </a:pPr>
            <a:r>
              <a:rPr lang="pl-PL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</a:t>
            </a:r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Oświadczenie wnioskodawcy</a:t>
            </a:r>
            <a:endParaRPr lang="pl-PL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0" algn="just">
              <a:spcAft>
                <a:spcPts val="0"/>
              </a:spcAft>
              <a:buNone/>
            </a:pP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0" algn="just">
              <a:spcAft>
                <a:spcPts val="0"/>
              </a:spcAft>
              <a:buNone/>
            </a:pP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Obejmuje ono m.in. wyszczególnienie załączników, których dołączenie do wniosku jest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wymagane;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kratkach po prawej stronie należy postawić znak „x” przy pozycji opisującej załączony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dokument.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Składane załączniki powinny jednoznacznie wskazywać, iż dotyczą zadania realizowanego w ramach wniosku oraz zakresu prac przewidzianych do wykonania.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7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Załączniki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Decyzja 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pozwoleniu na budowę/ decyzja o zezwoleniu na realizację inwestycji 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drogowej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(aktualna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na dzień rozpoczęcia planowanej do realizacji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inwestycji)</a:t>
            </a:r>
            <a:endParaRPr lang="pl-PL" dirty="0"/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dirty="0"/>
          </a:p>
          <a:p>
            <a:pPr marL="0" lv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Zgłoszenie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 robót budowlanych wraz z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</a:rPr>
              <a:t>oświadczeniem wnioskodawcy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o braku sprzeciwu organu administracji </a:t>
            </a:r>
            <a:r>
              <a:rPr lang="pl-PL" dirty="0" err="1">
                <a:latin typeface="Arial" panose="020B0604020202020204" pitchFamily="34" charset="0"/>
                <a:ea typeface="Times New Roman" panose="02020603050405020304" pitchFamily="18" charset="0"/>
              </a:rPr>
              <a:t>architektoniczno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 - budowlanej wobec tego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zgłoszenia lub </a:t>
            </a:r>
            <a:r>
              <a:rPr lang="pl-PL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zaświadczeniem organu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 braku podstaw do wniesienia sprzeciwu wobec zgłoszenia (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aktualne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dzień rozpoczęcia planowanej do realizacji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inwestycji)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pl-PL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UWAGA!!!</a:t>
            </a:r>
            <a:endParaRPr lang="pl-PL" b="1" dirty="0"/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endParaRPr lang="pl-PL" dirty="0"/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Należy zwrócić szczególną uwagę na: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jednolitość nazwy projektu ujętego na dokumentach zgłoszeniowych z nazwą wnioskowanego zadania, 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spójność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zakresu rzeczowego objętego zgłoszeniem/decyzją z zakresem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wnioskowanym,</a:t>
            </a:r>
            <a:endParaRPr lang="pl-PL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termin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realizacji projektu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(rozpoczęcia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zadania) inwestycji, który powinien być zgodny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terminem rozpoczęcia zadeklarowanym we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wniosku.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68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lvl="0" indent="0" algn="just">
              <a:spcAft>
                <a:spcPts val="0"/>
              </a:spcAft>
              <a:buNone/>
            </a:pP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Mapa </a:t>
            </a: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poglądowa </a:t>
            </a:r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powinna:</a:t>
            </a:r>
            <a:endParaRPr lang="pl-PL" sz="2400" b="1" dirty="0"/>
          </a:p>
          <a:p>
            <a:pPr indent="0" algn="just">
              <a:spcAft>
                <a:spcPts val="0"/>
              </a:spcAft>
              <a:buNone/>
            </a:pPr>
            <a:endParaRPr lang="pl-PL" sz="2400" dirty="0"/>
          </a:p>
          <a:p>
            <a:pPr marL="571500" indent="-342900" algn="just">
              <a:spcAft>
                <a:spcPts val="0"/>
              </a:spcAft>
              <a:buFontTx/>
              <a:buChar char="-"/>
            </a:pP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zawierać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informacje i obrazować lokalizację odcinka drogi objętego zadaniem na tle sieci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dróg, </a:t>
            </a:r>
            <a:endParaRPr lang="pl-PL" sz="2400" dirty="0"/>
          </a:p>
          <a:p>
            <a:pPr marL="571500" indent="-342900" algn="just">
              <a:spcAft>
                <a:spcPts val="0"/>
              </a:spcAft>
              <a:buFontTx/>
              <a:buChar char="-"/>
            </a:pP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pokazywać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istotne punkty, do których wnioskodawca odnosi się we wniosku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ramach opisu poszczególnych kryteriów oceny (kryterium nr 2, 3 i 5), np.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ukazanie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lokalnych ośrodków gospodarczych, instytucji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publicznych, ochrony zdrowia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oraz istotnych dla sprawnej realizacji zadań państwa o kluczowym znaczeniu dla bezpieczeństwa obywateli, 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342900" algn="just">
              <a:spcAft>
                <a:spcPts val="0"/>
              </a:spcAft>
              <a:buFontTx/>
              <a:buChar char="-"/>
            </a:pP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ukazywać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spójności sieci dróg publicznych w zakresie projektowanej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inwestycji,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342900" algn="just">
              <a:spcAft>
                <a:spcPts val="0"/>
              </a:spcAft>
              <a:buFontTx/>
              <a:buChar char="-"/>
            </a:pP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wskazywać odcinki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„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graniczne”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w ciągu drogi.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30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Projekt </a:t>
            </a: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stałej organizacji </a:t>
            </a: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ruchu</a:t>
            </a:r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24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powinien być zgodny z § 5 ust. 1 rozporządzenia Ministra Infrastruktury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Budownictwa z dnia 23 września 2003 r. w sprawie szczegółowych warunków zarzadzania ruchem na drogach oraz wykonywania nadzoru nad tym zarządzaniem (</a:t>
            </a:r>
            <a:r>
              <a:rPr lang="pl-PL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t.j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. Dz. U. z 2017 r. poz. 784) </a:t>
            </a:r>
            <a:endParaRPr lang="pl-PL" sz="2400" dirty="0"/>
          </a:p>
          <a:p>
            <a:pPr indent="0" algn="just"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UWAGA!!!</a:t>
            </a:r>
          </a:p>
          <a:p>
            <a:pPr indent="0" algn="just">
              <a:spcAft>
                <a:spcPts val="0"/>
              </a:spcAft>
              <a:buNone/>
            </a:pPr>
            <a:endParaRPr lang="pl-PL" sz="2400" dirty="0"/>
          </a:p>
          <a:p>
            <a:pPr marL="0" indent="0" algn="just">
              <a:buNone/>
            </a:pP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W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przypadku, gdy wniosek dotyczy zadania, w wyniku realizacji którego stała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organizacja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ruchu nie ulega zmianie, należy dołączyć obowiązującą zatwierdzoną stałą organizację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ruchu.</a:t>
            </a:r>
            <a:endParaRPr lang="pl-PL" sz="2400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1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 fontScale="85000" lnSpcReduction="10000"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Projekt 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zagospodarowania terenu wraz z przekrojami poprzecznymi pasa drogowego 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 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wykazaniem wszystkich elementów drogi </a:t>
            </a:r>
            <a:endParaRPr lang="pl-PL" b="1" dirty="0" smtClean="0">
              <a:solidFill>
                <a:srgbClr val="FF0000"/>
              </a:solidFill>
            </a:endParaRPr>
          </a:p>
          <a:p>
            <a:pPr marL="0" lvl="0" indent="0" algn="just">
              <a:spcAft>
                <a:spcPts val="0"/>
              </a:spcAft>
              <a:buNone/>
            </a:pPr>
            <a:endParaRPr lang="pl-PL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Przekroje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należy wykonać w miejscach charakterystycznych, a miejsca ich wykonania zaznaczyć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na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projekcie zagospodarowania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terenu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l-PL" dirty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zagospodarowania terenu oraz przekroje powinny być wykonane zgodnie </a:t>
            </a:r>
            <a:b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rozporządzeniem Ministra Transportu, Budownictwa i Gospodarki Morskiej z dnia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kwietnia 2012 r. w sprawie szczegółowego zakresu i formy projektu budowlanego (Dz. U. poz. 462 z </a:t>
            </a:r>
            <a:r>
              <a:rPr lang="pl-PL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późn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zm.). 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UWAGA!!!</a:t>
            </a: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przypadku zadań niewymagających uzyskania decyzji o pozwoleniu na budowę lub decyzji o zezwoleniu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realizację inwestycji drogowej projekt nie musi być wykonany na aktualnej mapie do celów projektowych. Może być wykonany na kopii aktualnej mapy zasadniczej lub mapy jednostkowej przyjętej do państwowego zasobu geodezyjnego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kartograficznego.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61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lvl="0" indent="0" algn="just">
              <a:spcAft>
                <a:spcPts val="0"/>
              </a:spcAft>
              <a:buNone/>
            </a:pP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Kopia zgody na odstępstwo od przepisów techniczno-budowlanych</a:t>
            </a:r>
            <a:endParaRPr lang="pl-PL" sz="2400" b="1" dirty="0">
              <a:solidFill>
                <a:srgbClr val="FF0000"/>
              </a:solidFill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2400" dirty="0"/>
          </a:p>
          <a:p>
            <a:pPr indent="0" algn="just">
              <a:spcAft>
                <a:spcPts val="0"/>
              </a:spcAft>
              <a:buNone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wymagana w przypadku, gdy wniosek obejmuje zadanie, dla którego uzyskano zgodę na odstępstwo </a:t>
            </a:r>
            <a:endParaRPr lang="pl-PL" sz="2400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94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lvl="0" indent="0" algn="just">
              <a:lnSpc>
                <a:spcPct val="150000"/>
              </a:lnSpc>
              <a:buNone/>
            </a:pP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Wnioskodawcą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może być jedynie </a:t>
            </a:r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ustawowy zarządca drogi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(w dniu złożenia wniosku), odpowiednio: </a:t>
            </a:r>
            <a:r>
              <a:rPr lang="pl-PL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dla dróg powiatowych –  zarząd powiatu, prezydent miasta, prezydent miasta </a:t>
            </a:r>
            <a:r>
              <a:rPr lang="pl-PL" sz="2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2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 </a:t>
            </a:r>
            <a:r>
              <a:rPr lang="pl-PL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prawach powiatu), dla dróg gminnych – wójt (burmistrz, prezydent miasta) oraz prezydent miasta na prawach powiatu – zgodnie z art. 19 ust. 2 i 5 ustawy o drogach </a:t>
            </a:r>
            <a:r>
              <a:rPr lang="pl-PL" sz="2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publicznych.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pl-PL" sz="19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 przewiduje możliwości składania wniosków o dofinansowanie jednego zadania przez dwóch wnioskodawców. Jeżeli budowa, przebudowa lub remont obejmuje jednocześnie odcinki drogi gminnej i drogi powiatowej, wnioski powinni złożyć dwaj ustawowi zarządcy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drogi i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każdy wniosek zostanie oceniony w ramach puli dostępnej dla danej kategorii drogi.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563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endParaRPr lang="pl-PL" sz="24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endParaRPr lang="pl-PL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endParaRPr lang="pl-PL" sz="24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Wnioskodawca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sporządza wykaz pozostałych załączników, obejmujących dokumenty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informacje uzupełniające dane zawarte we wniosku</a:t>
            </a:r>
            <a:endParaRPr lang="pl-PL" sz="2400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 fontScale="925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Wniosek 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spełnia wymogi formalne, gdy</a:t>
            </a:r>
            <a:r>
              <a:rPr lang="pl-PL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jest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złożony na właściwym formularzu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jest wypełniony według wytycznych określonych w instrukcji jego wypełniania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zawiera komplet wymaganych załączników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jest złożony we właściwym terminie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obejmuje zadanie, które zostanie zakończone w roku przekazania dotacji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dotyczy budowy, przebudowy lub remontu dróg publicznych gminnych i powiatowych lub budowy nowych dróg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opisanym zamiarem ich zaliczenia do ww. kategorii dróg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jest złożony przez ustawowego zarządcę drogi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nie zawiera udziału środków budżetu państwa i Unii Europejskiej we wkładzie własnym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obejmuje wnioskowaną kwotę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dofinansowania nieprzekraczającą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3 mln zł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obejmuje deklarowany wkład własny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większy lub równy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50% wydatków kwalifikowanych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jest podpisany przez uprawnione osoby oraz opatrzony kontrasygnatą skarbnika i pieczęciami tych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osób</a:t>
            </a:r>
            <a:endParaRPr lang="pl-PL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zawiera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dokumenty umożliwiające rozpoczęcie inwestycji w terminie wskazanym we wniosku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34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pl-PL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 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formalna wniosków o </a:t>
            </a:r>
            <a:r>
              <a:rPr lang="pl-PL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dofinansowanie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900" dirty="0">
                <a:latin typeface="Arial" panose="020B0604020202020204" pitchFamily="34" charset="0"/>
                <a:ea typeface="Times New Roman" panose="02020603050405020304" pitchFamily="18" charset="0"/>
              </a:rPr>
              <a:t>Wnioski oceniane są przez </a:t>
            </a:r>
            <a:r>
              <a:rPr lang="pl-PL" sz="29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Komisję</a:t>
            </a:r>
            <a:r>
              <a:rPr lang="pl-PL" sz="2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2900" dirty="0">
                <a:latin typeface="Arial" panose="020B0604020202020204" pitchFamily="34" charset="0"/>
                <a:ea typeface="Times New Roman" panose="02020603050405020304" pitchFamily="18" charset="0"/>
              </a:rPr>
              <a:t>powołaną przez wojewodę, </a:t>
            </a:r>
            <a:r>
              <a:rPr lang="pl-PL" sz="2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zgodnie z </a:t>
            </a:r>
            <a:r>
              <a:rPr lang="pl-PL" sz="29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Instrukcją </a:t>
            </a:r>
            <a:r>
              <a:rPr lang="pl-PL" sz="29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oceny </a:t>
            </a:r>
            <a:r>
              <a:rPr lang="pl-PL" sz="29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wniosków</a:t>
            </a:r>
            <a:r>
              <a:rPr lang="pl-PL" sz="29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pl-PL" sz="29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29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9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 dofinansowanie</a:t>
            </a:r>
            <a:endParaRPr lang="pl-PL" sz="29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900" dirty="0">
                <a:latin typeface="Arial" panose="020B0604020202020204" pitchFamily="34" charset="0"/>
                <a:ea typeface="Times New Roman" panose="02020603050405020304" pitchFamily="18" charset="0"/>
              </a:rPr>
              <a:t>Ocena formalna polega na sprawdzeniu:</a:t>
            </a:r>
            <a:endParaRPr lang="pl-PL" sz="2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pl-PL" sz="2900" dirty="0">
                <a:latin typeface="Arial" panose="020B0604020202020204" pitchFamily="34" charset="0"/>
                <a:ea typeface="Times New Roman" panose="02020603050405020304" pitchFamily="18" charset="0"/>
              </a:rPr>
              <a:t>spełnienia wymogów określonych w </a:t>
            </a:r>
            <a:r>
              <a:rPr lang="pl-PL" sz="29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Instrukcji </a:t>
            </a:r>
            <a:r>
              <a:rPr lang="pl-PL" sz="29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wypełniania wniosku o </a:t>
            </a:r>
            <a:r>
              <a:rPr lang="pl-PL" sz="29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dofinansowanie,</a:t>
            </a:r>
            <a:endParaRPr lang="pl-PL" sz="29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pl-PL" sz="2900" dirty="0">
                <a:latin typeface="Arial" panose="020B0604020202020204" pitchFamily="34" charset="0"/>
                <a:ea typeface="Times New Roman" panose="02020603050405020304" pitchFamily="18" charset="0"/>
              </a:rPr>
              <a:t>kompletności dołączonych do niego </a:t>
            </a:r>
            <a:r>
              <a:rPr lang="pl-PL" sz="2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załączników,</a:t>
            </a:r>
            <a:endParaRPr lang="pl-PL" sz="2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pl-PL" sz="2900" dirty="0">
                <a:latin typeface="Arial" panose="020B0604020202020204" pitchFamily="34" charset="0"/>
                <a:ea typeface="Times New Roman" panose="02020603050405020304" pitchFamily="18" charset="0"/>
              </a:rPr>
              <a:t>dopełnienia przez wnioskodawcę wymogów, wynikających z obowiązujących przepisów </a:t>
            </a:r>
            <a:r>
              <a:rPr lang="pl-PL" sz="2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prawa,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900" spc="20" dirty="0" smtClean="0">
                <a:latin typeface="Arial" panose="020B0604020202020204" pitchFamily="34" charset="0"/>
                <a:ea typeface="Arial" panose="020B0604020202020204" pitchFamily="34" charset="0"/>
              </a:rPr>
              <a:t>W </a:t>
            </a:r>
            <a:r>
              <a:rPr lang="pl-PL" sz="2900" spc="20" dirty="0">
                <a:latin typeface="Arial" panose="020B0604020202020204" pitchFamily="34" charset="0"/>
                <a:ea typeface="Arial" panose="020B0604020202020204" pitchFamily="34" charset="0"/>
              </a:rPr>
              <a:t>przypadku dokumentów wymienionych we wniosku, które z różnorakich przyczyn nie zostały dostarczone razem z wnioskiem, Komisja wzywa do ich uzupełnienia, pod rygorem odrzucenia wniosku (beneficjent może zostać wezwany do uzupełnień maksymalnie 2 razy). Wniosek może być uzupełniony jedynie o dokumenty posiadające datę sprzed złożenia wniosku o dofinansowanie oraz wymienione w tym </a:t>
            </a:r>
            <a:r>
              <a:rPr lang="pl-PL" sz="2900" spc="20" dirty="0" smtClean="0">
                <a:latin typeface="Arial" panose="020B0604020202020204" pitchFamily="34" charset="0"/>
                <a:ea typeface="Arial" panose="020B0604020202020204" pitchFamily="34" charset="0"/>
              </a:rPr>
              <a:t>wniosku.</a:t>
            </a:r>
            <a:endParaRPr lang="pl-PL" sz="2900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900" spc="20" dirty="0" smtClean="0">
                <a:latin typeface="Arial" panose="020B0604020202020204" pitchFamily="34" charset="0"/>
                <a:ea typeface="Arial" panose="020B0604020202020204" pitchFamily="34" charset="0"/>
              </a:rPr>
              <a:t>Ponadto, Komisja wzywa </a:t>
            </a:r>
            <a:r>
              <a:rPr lang="pl-PL" sz="2900" spc="20" dirty="0">
                <a:latin typeface="Arial" panose="020B0604020202020204" pitchFamily="34" charset="0"/>
                <a:ea typeface="Arial" panose="020B0604020202020204" pitchFamily="34" charset="0"/>
              </a:rPr>
              <a:t>Wnioskodawcę do poprawienia błędów pisarskich, rachunkowych albo innych oczywistych omyłek w złożonym w terminie i kompletnym wniosku. Na dokonanie tych czynności Komisja wyznacza określony termin, przy czym musi to nastąpić przed ustaleniem </a:t>
            </a:r>
            <a:r>
              <a:rPr lang="pl-PL" sz="2900" b="1" i="1" spc="20" dirty="0" smtClean="0">
                <a:latin typeface="Arial" panose="020B0604020202020204" pitchFamily="34" charset="0"/>
                <a:ea typeface="Arial" panose="020B0604020202020204" pitchFamily="34" charset="0"/>
              </a:rPr>
              <a:t>Wstępnej </a:t>
            </a:r>
            <a:r>
              <a:rPr lang="pl-PL" sz="2900" b="1" i="1" spc="20" dirty="0">
                <a:latin typeface="Arial" panose="020B0604020202020204" pitchFamily="34" charset="0"/>
                <a:ea typeface="Arial" panose="020B0604020202020204" pitchFamily="34" charset="0"/>
              </a:rPr>
              <a:t>listy rankingowej wniosków</a:t>
            </a:r>
            <a:r>
              <a:rPr lang="pl-PL" sz="2900" spc="20" dirty="0" smtClean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sz="29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Wniosek </a:t>
            </a:r>
            <a:r>
              <a:rPr lang="pl-PL" sz="29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niekompletny jest odrzucany na etapie oceny </a:t>
            </a:r>
            <a:r>
              <a:rPr lang="pl-PL" sz="29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formalnej</a:t>
            </a:r>
            <a:endParaRPr lang="pl-PL" sz="29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Komisja </a:t>
            </a:r>
            <a:r>
              <a:rPr lang="pl-PL" sz="2900" dirty="0">
                <a:latin typeface="Arial" panose="020B0604020202020204" pitchFamily="34" charset="0"/>
                <a:ea typeface="Times New Roman" panose="02020603050405020304" pitchFamily="18" charset="0"/>
              </a:rPr>
              <a:t>odrzuca wnioski niespełniające wymogów formalnych i zawiadamia niezwłocznie wnioskodawcę </a:t>
            </a:r>
            <a:br>
              <a:rPr lang="pl-PL" sz="29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900" dirty="0">
                <a:latin typeface="Arial" panose="020B0604020202020204" pitchFamily="34" charset="0"/>
                <a:ea typeface="Times New Roman" panose="02020603050405020304" pitchFamily="18" charset="0"/>
              </a:rPr>
              <a:t>o powodach ich odrzucenia na </a:t>
            </a:r>
            <a:r>
              <a:rPr lang="pl-PL" sz="2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piśmie</a:t>
            </a:r>
            <a:r>
              <a:rPr lang="pl-PL" sz="29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2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900" dirty="0">
                <a:latin typeface="Arial" panose="020B0604020202020204" pitchFamily="34" charset="0"/>
                <a:ea typeface="Times New Roman" panose="02020603050405020304" pitchFamily="18" charset="0"/>
              </a:rPr>
              <a:t>Wnioskodawcy przysługuje prawo do wniesienia zastrzeżeń od negatywnej oceny </a:t>
            </a:r>
            <a:r>
              <a:rPr lang="pl-PL" sz="2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formalnej wniosku ujętego </a:t>
            </a:r>
            <a:br>
              <a:rPr lang="pl-PL" sz="2900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na </a:t>
            </a:r>
            <a:r>
              <a:rPr lang="pl-PL" sz="29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Liście wniosków odrzuconych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Wnioski spełniające wymogi formalne zostają ujęte na </a:t>
            </a:r>
            <a:r>
              <a:rPr lang="pl-PL" sz="29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Liście wniosków zakwalifikowanych do oceny merytorycznej</a:t>
            </a:r>
            <a:r>
              <a:rPr lang="pl-PL" sz="2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zatwierdzanej przez wojewodę</a:t>
            </a:r>
            <a:endParaRPr lang="pl-PL" sz="2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15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pl-PL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 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merytoryczna wniosków </a:t>
            </a:r>
            <a:endParaRPr lang="pl-PL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pl-PL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wnioski spełniające wymogi </a:t>
            </a:r>
            <a:r>
              <a:rPr lang="pl-PL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formalne, </a:t>
            </a: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podlegają ocenie merytorycznej zgodnie </a:t>
            </a:r>
            <a:r>
              <a:rPr lang="pl-PL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ze </a:t>
            </a: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szczegółowymi warunkami określonymi w § 4 Rozporządzenia Rady Ministrów </a:t>
            </a:r>
            <a:r>
              <a:rPr lang="pl-PL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 </a:t>
            </a: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dnia 27 marca 2009 r. w sprawie udzielania dotacji celowych dla jednostek samorządu terytorialnego na przebudowę, budowę lub remonty dróg powiatowych </a:t>
            </a:r>
            <a:r>
              <a:rPr lang="pl-PL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 </a:t>
            </a: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gminnych</a:t>
            </a:r>
            <a:endParaRPr lang="pl-PL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polega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na przyznaniu punktów w sześciu ocenianych obszarach (kryterium 1 -6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każdy z członków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Komisji indywidualnie dokonuje oceny wniosków o dofinansowanie przy pomocy karty oceny merytorycznej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o miejscu na liście rankingowej decyduje średnia arytmetyczna sumy punktów przyznanych dla złożonego wniosku, przez wszystkich członków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Komisji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(od 0 do 42 punktów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w przypadku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uzyskania jednakowej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ilości punktów o miejscu ocenionego wniosku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na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liście decyduje w kolejności liczba punktów w kryterium 1, rodzaj inwestycji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długość odcinka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drogi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191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pl-PL" dirty="0" smtClean="0"/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pl-PL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Wstępna 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lista rankingowa </a:t>
            </a:r>
            <a:r>
              <a:rPr lang="pl-PL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wniosków</a:t>
            </a: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na podstawie wyników oceny merytorycznej,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Komisja ustala </a:t>
            </a:r>
            <a:r>
              <a:rPr lang="pl-PL" sz="24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W</a:t>
            </a:r>
            <a:r>
              <a:rPr lang="pl-PL" sz="24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stępną </a:t>
            </a:r>
            <a:r>
              <a:rPr lang="pl-PL" sz="24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listę rankingową wniosków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 obejmującą wszystkie wnioski spełniające wymogi formalne według kolejności uzyskanej liczby punktów z oceny merytorycznej (od najwyższej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najniższej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Lista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obejmuje oddzielnie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wnioski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 zakresie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dróg gminnych i dróg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powiatowych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Komisja przedstawia </a:t>
            </a:r>
            <a:r>
              <a:rPr lang="pl-PL" sz="24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Wstępną </a:t>
            </a:r>
            <a:r>
              <a:rPr lang="pl-PL" sz="24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listę </a:t>
            </a:r>
            <a:r>
              <a:rPr lang="pl-PL" sz="24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rankingową wniosków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do zatwierdzenia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Wojewodzie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Wojewoda zatwierdza i ogłasza zatwierdzoną </a:t>
            </a:r>
            <a:r>
              <a:rPr lang="pl-PL" sz="24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Wstępną </a:t>
            </a:r>
            <a:r>
              <a:rPr lang="pl-PL" sz="24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listę rankingową wniosków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</a:rPr>
              <a:t>na stronie Biuletynu Informacji Publicznej wraz z informacją o zasadach i trybie wnoszenia do niej zastrzeżeń przez wnioskodawców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19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Procedura 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odwoławcza do </a:t>
            </a:r>
            <a:r>
              <a:rPr lang="pl-PL" b="1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Wstępnej </a:t>
            </a:r>
            <a:r>
              <a:rPr lang="pl-PL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listy </a:t>
            </a:r>
            <a:r>
              <a:rPr lang="pl-PL" b="1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rankingowej wniosków</a:t>
            </a:r>
            <a:endParaRPr lang="pl-PL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wnioskodawca może wnieść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zastrzeżenie do </a:t>
            </a:r>
            <a:r>
              <a:rPr lang="pl-PL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W</a:t>
            </a:r>
            <a:r>
              <a:rPr lang="pl-PL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stępnej listy rankingowej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 zakresie oceny merytorycznej, w terminie określonym </a:t>
            </a:r>
            <a:b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 harmonogramie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zastrzeżenie wnioskodawcy jest równoznaczne z żądaniem dokonania ponownej oceny zgłoszonego przez niego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wniosku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Komisja rozpatruje zastrzeżenia i zawiadamia wnioskodawców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sposobie ich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rozpatrzenia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u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względniając zastrzeżenie, Komisja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dokonuje ponownej oceny wniosku;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przeciwnym razie Komisja podtrzymuje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poprzednią ocenę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ponowna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ocena wniosku nie może skutkować obniżeniem wyniku oceny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merytorycznej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6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Ostateczna </a:t>
            </a:r>
            <a:r>
              <a:rPr lang="pl-PL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lista rankingowa wniosków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lvl="0" indent="0" algn="just">
              <a:buNone/>
            </a:pPr>
            <a:r>
              <a:rPr lang="pl-PL" sz="2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 </a:t>
            </a:r>
            <a:r>
              <a:rPr lang="pl-PL" sz="2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rozpatrzeniu zastrzeżeń Komisja ustala i przedstawia wojewodzie </a:t>
            </a:r>
            <a:r>
              <a:rPr lang="pl-PL" sz="2600" b="1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Ostateczną listę rankingową wniosków</a:t>
            </a:r>
            <a:r>
              <a:rPr lang="pl-PL" sz="2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0" lvl="0" indent="0" algn="just">
              <a:buNone/>
            </a:pPr>
            <a:r>
              <a:rPr lang="pl-PL" sz="2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Wojewoda przesyła tę listę do </a:t>
            </a:r>
            <a:r>
              <a:rPr lang="pl-PL" sz="2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ministra właściwego do spraw transportu</a:t>
            </a:r>
            <a:r>
              <a:rPr lang="pl-PL" sz="2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w celu jej zatwierdzenia.</a:t>
            </a:r>
            <a:endParaRPr lang="pl-PL" sz="2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743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pl-PL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Lista 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wniosków zakwalifikowanych do dofinansowania i jej </a:t>
            </a:r>
            <a:r>
              <a:rPr lang="pl-PL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zmiana</a:t>
            </a: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na </a:t>
            </a: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podstawie </a:t>
            </a:r>
            <a:r>
              <a:rPr lang="pl-PL" sz="20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Ostatecznej </a:t>
            </a:r>
            <a:r>
              <a:rPr lang="pl-PL" sz="20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listy rankingowej wniosków </a:t>
            </a: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zatwierdzonej przez ministra właściwego do spraw transportu, wojewoda zatwierdza </a:t>
            </a:r>
            <a:r>
              <a:rPr lang="pl-PL" sz="20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Listę </a:t>
            </a:r>
            <a:r>
              <a:rPr lang="pl-PL" sz="20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wniosków zakwalifikowanych do dofinansowania</a:t>
            </a: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w </a:t>
            </a: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ramach dostępnego limitu środków przyznanych na </a:t>
            </a:r>
            <a:r>
              <a:rPr lang="pl-PL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województwo</a:t>
            </a:r>
            <a:endParaRPr lang="pl-PL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Wojewoda </a:t>
            </a: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ogłasza na stronie internetowej Biuletynu Informacji Publicznej listę wniosków zakwalifikowanych do dofinansowania i występuje do ministra właściwego do spraw finansów publicznych z </a:t>
            </a:r>
            <a:r>
              <a:rPr lang="pl-PL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wnioskiem o </a:t>
            </a: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uruchomienie środków, przekazując go za pośrednictwem </a:t>
            </a:r>
            <a:r>
              <a:rPr lang="pl-PL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ministra właściwego do spraw transportu</a:t>
            </a: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Wojewoda może zmienić - uaktualnić </a:t>
            </a:r>
            <a:r>
              <a:rPr lang="pl-PL" sz="20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Listę </a:t>
            </a:r>
            <a:r>
              <a:rPr lang="pl-PL" sz="20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wniosków zakwalifikowanych </a:t>
            </a:r>
            <a:r>
              <a:rPr lang="pl-PL" sz="20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20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0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lang="pl-PL" sz="20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dofinansowania </a:t>
            </a: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w przypadku wycofania się wnioskodawcy zakwalifikowanego </a:t>
            </a:r>
            <a:r>
              <a:rPr lang="pl-PL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dofinansowania zadania, albo zmniejszenia wysokości dotacji w wyniku postępowania </a:t>
            </a:r>
            <a:r>
              <a:rPr lang="pl-PL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 </a:t>
            </a: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udzielenie zamówienia publicznego, uzupełniając ją o kolejne wnioski </a:t>
            </a:r>
            <a:r>
              <a:rPr lang="pl-PL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 </a:t>
            </a:r>
            <a:r>
              <a:rPr lang="pl-PL" sz="20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pl-PL" sz="20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statecznej </a:t>
            </a:r>
            <a:r>
              <a:rPr lang="pl-PL" sz="20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listy rankingowej, za zgodą wnioskodawców</a:t>
            </a: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którzy je zgłosili, </a:t>
            </a:r>
            <a:r>
              <a:rPr lang="pl-PL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pod </a:t>
            </a: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warunkiem nieprzekroczenia limitu środków ustalonego dla </a:t>
            </a:r>
            <a:r>
              <a:rPr lang="pl-PL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województwa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uaktualnioną </a:t>
            </a:r>
            <a:r>
              <a:rPr lang="pl-PL" sz="20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Listę </a:t>
            </a:r>
            <a:r>
              <a:rPr lang="pl-PL" sz="20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wniosków zakwalifikowanych do dofinansowania </a:t>
            </a: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wojewoda publikuje na stronie internetowej Biuletynu Informacji </a:t>
            </a:r>
            <a:r>
              <a:rPr lang="pl-PL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Publicznej</a:t>
            </a: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o wprowadzonych zmianach wojewoda powiadamia </a:t>
            </a:r>
            <a:r>
              <a:rPr lang="pl-PL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ministra właściwego do spraw transportu</a:t>
            </a: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816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 fontScale="92500" lnSpcReduction="20000"/>
          </a:bodyPr>
          <a:lstStyle/>
          <a:p>
            <a:endParaRPr lang="pl-PL" dirty="0" smtClean="0"/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pl-PL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Miejsce 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termin składania wniosków o dofinansowanie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Wnioski o dofinansowanie należy składać w Dolnośląskim Urzędzie 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Wojewódzkim we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Wrocławiu 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pl. Powstańców Warszawy 1, biuro podawcze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l-PL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ermin 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składania wniosków: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pl-PL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do 15 września 2017 r. do godziny 16.00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przypadku nadesłania wniosku pocztą, o dotrzymaniu terminu decyduje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wpływu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Urzędu. 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Informacje udzielane są pod nr tel.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71 340 68 81, 71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340 67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36, 71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340 63 12,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71 340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64 59. 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95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l-PL" dirty="0" smtClean="0"/>
          </a:p>
          <a:p>
            <a:pPr marL="457200" indent="0" algn="just">
              <a:spcAft>
                <a:spcPts val="0"/>
              </a:spcAft>
              <a:buNone/>
            </a:pPr>
            <a:r>
              <a:rPr lang="pl-PL" sz="60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6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0" algn="just">
              <a:spcAft>
                <a:spcPts val="0"/>
              </a:spcAft>
              <a:buNone/>
            </a:pPr>
            <a:endParaRPr lang="pl-PL" sz="6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0" algn="just">
              <a:spcAft>
                <a:spcPts val="0"/>
              </a:spcAft>
              <a:buNone/>
            </a:pP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0" algn="ctr">
              <a:spcAft>
                <a:spcPts val="0"/>
              </a:spcAft>
              <a:buNone/>
            </a:pPr>
            <a:endParaRPr lang="pl-PL" sz="6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0" algn="ctr">
              <a:spcAft>
                <a:spcPts val="0"/>
              </a:spcAft>
              <a:buNone/>
            </a:pPr>
            <a:r>
              <a:rPr lang="pl-PL" sz="6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Dziękuję </a:t>
            </a:r>
            <a:r>
              <a:rPr lang="pl-PL" sz="6000" dirty="0">
                <a:latin typeface="Arial" panose="020B0604020202020204" pitchFamily="34" charset="0"/>
                <a:ea typeface="Times New Roman" panose="02020603050405020304" pitchFamily="18" charset="0"/>
              </a:rPr>
              <a:t>za uwagę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Wrocław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dnia  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sierpnia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 r.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07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 algn="just">
              <a:spcAft>
                <a:spcPts val="0"/>
              </a:spcAft>
              <a:buNone/>
            </a:pPr>
            <a:r>
              <a:rPr lang="pl-PL" dirty="0" smtClean="0"/>
              <a:t> 	P</a:t>
            </a:r>
            <a:r>
              <a:rPr lang="pl-PL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rzedmiotem </a:t>
            </a:r>
            <a:r>
              <a:rPr lang="pl-PL" sz="2200" dirty="0">
                <a:latin typeface="Arial" panose="020B0604020202020204" pitchFamily="34" charset="0"/>
                <a:ea typeface="Times New Roman" panose="02020603050405020304" pitchFamily="18" charset="0"/>
              </a:rPr>
              <a:t>wniosku może być zadanie obejmujące odcinek/odcinki drogi/dróg będące drogą publiczną (powiatową lub gminną) w rozumieniu ustawy </a:t>
            </a:r>
            <a:r>
              <a:rPr lang="pl-PL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 drogach </a:t>
            </a:r>
            <a:r>
              <a:rPr lang="pl-PL" sz="2200" dirty="0">
                <a:latin typeface="Arial" panose="020B0604020202020204" pitchFamily="34" charset="0"/>
                <a:ea typeface="Times New Roman" panose="02020603050405020304" pitchFamily="18" charset="0"/>
              </a:rPr>
              <a:t>publicznych. 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Wyjątek stanowią zadania mające na celu:</a:t>
            </a:r>
            <a:endParaRPr lang="pl-PL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pl-PL" sz="2200" dirty="0">
                <a:latin typeface="Arial" panose="020B0604020202020204" pitchFamily="34" charset="0"/>
                <a:ea typeface="Times New Roman" panose="02020603050405020304" pitchFamily="18" charset="0"/>
              </a:rPr>
              <a:t>wybudowanie nowej drogi i zaliczenie jej, po wybudowaniu i oddaniu do użytkowania, </a:t>
            </a:r>
            <a:r>
              <a:rPr lang="pl-PL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lang="pl-PL" sz="2200" dirty="0">
                <a:latin typeface="Arial" panose="020B0604020202020204" pitchFamily="34" charset="0"/>
                <a:ea typeface="Times New Roman" panose="02020603050405020304" pitchFamily="18" charset="0"/>
              </a:rPr>
              <a:t>jednej z wymienionych kategorii,</a:t>
            </a: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pl-PL" sz="2200" dirty="0">
                <a:latin typeface="Arial" panose="020B0604020202020204" pitchFamily="34" charset="0"/>
                <a:ea typeface="Times New Roman" panose="02020603050405020304" pitchFamily="18" charset="0"/>
              </a:rPr>
              <a:t>rozbudowę lub przebudowę drogi wewnętrznej do właściwych parametrów technicznych, </a:t>
            </a:r>
            <a:r>
              <a:rPr lang="pl-PL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pl-PL" sz="2200" dirty="0">
                <a:latin typeface="Arial" panose="020B0604020202020204" pitchFamily="34" charset="0"/>
                <a:ea typeface="Times New Roman" panose="02020603050405020304" pitchFamily="18" charset="0"/>
              </a:rPr>
              <a:t>następnie zaliczenie jej do kategorii dróg powiatowych lub gminnych</a:t>
            </a:r>
            <a:r>
              <a:rPr lang="pl-PL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pl-PL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UWAGA!!!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pl-PL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Droga gruntowa nie stanowi obiektu budowlanego w rozumieniu ustawy Prawo budowlane</a:t>
            </a:r>
          </a:p>
          <a:p>
            <a:pPr lvl="0" algn="just">
              <a:spcAft>
                <a:spcPts val="0"/>
              </a:spcAft>
              <a:buFontTx/>
              <a:buChar char="-"/>
            </a:pPr>
            <a:r>
              <a:rPr lang="pl-PL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pl-PL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przypadku drogi gruntowej możliwe jest wykonywanie robót budowlanych polegających jedynie na budowie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pl-PL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w przypadku remontu drogi wewnętrznej, która spełnia parametry techniczno-budowlane,  najpierw należy zaliczyć ją do kategorii dróg publicznych, a następnie można przystąpić </a:t>
            </a:r>
            <a:br>
              <a:rPr lang="pl-PL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uczestnictwa w naborze wniosków o dofinansowanie</a:t>
            </a:r>
            <a:endParaRPr lang="pl-PL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pl-PL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09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7027816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 fontScale="70000" lnSpcReduction="20000"/>
          </a:bodyPr>
          <a:lstStyle/>
          <a:p>
            <a:pPr marL="457200" lvl="1" indent="0" algn="just">
              <a:lnSpc>
                <a:spcPts val="1200"/>
              </a:lnSpc>
              <a:spcBef>
                <a:spcPts val="1500"/>
              </a:spcBef>
              <a:spcAft>
                <a:spcPts val="600"/>
              </a:spcAft>
              <a:buNone/>
            </a:pPr>
            <a:endParaRPr lang="pl-PL" dirty="0"/>
          </a:p>
          <a:p>
            <a:pPr marL="457200" lvl="1" indent="0" algn="just">
              <a:lnSpc>
                <a:spcPct val="170000"/>
              </a:lnSpc>
              <a:spcBef>
                <a:spcPts val="1500"/>
              </a:spcBef>
              <a:spcAft>
                <a:spcPts val="600"/>
              </a:spcAft>
              <a:buNone/>
            </a:pPr>
            <a:r>
              <a:rPr lang="pl-PL" sz="2900" b="1" spc="20" dirty="0" smtClean="0">
                <a:latin typeface="Arial" panose="020B0604020202020204" pitchFamily="34" charset="0"/>
                <a:ea typeface="Arial" panose="020B0604020202020204" pitchFamily="34" charset="0"/>
              </a:rPr>
              <a:t>Jako </a:t>
            </a:r>
            <a:r>
              <a:rPr lang="pl-PL" sz="2900" b="1" spc="20" dirty="0">
                <a:latin typeface="Arial" panose="020B0604020202020204" pitchFamily="34" charset="0"/>
                <a:ea typeface="Arial" panose="020B0604020202020204" pitchFamily="34" charset="0"/>
              </a:rPr>
              <a:t>jedno zadanie mogą być zgłoszone maksymalnie trzy odcinki drogi/dróg, spełniające następujące warunki</a:t>
            </a:r>
            <a:r>
              <a:rPr lang="pl-PL" sz="2900" b="1" spc="20" dirty="0" smtClean="0"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</a:p>
          <a:p>
            <a:pPr marL="342900" lvl="0" indent="-342900" algn="just">
              <a:lnSpc>
                <a:spcPct val="120000"/>
              </a:lnSpc>
              <a:spcBef>
                <a:spcPts val="15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2900" spc="20" dirty="0" smtClean="0">
                <a:latin typeface="Arial" panose="020B0604020202020204" pitchFamily="34" charset="0"/>
                <a:ea typeface="Arial" panose="020B0604020202020204" pitchFamily="34" charset="0"/>
              </a:rPr>
              <a:t>przewiduje </a:t>
            </a:r>
            <a:r>
              <a:rPr lang="pl-PL" sz="2900" spc="20" dirty="0">
                <a:latin typeface="Arial" panose="020B0604020202020204" pitchFamily="34" charset="0"/>
                <a:ea typeface="Arial" panose="020B0604020202020204" pitchFamily="34" charset="0"/>
              </a:rPr>
              <a:t>się na nich prowadzenie robót budowlanych,</a:t>
            </a:r>
            <a:endParaRPr lang="pl-PL" sz="29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15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2900" spc="20" dirty="0">
                <a:latin typeface="Arial" panose="020B0604020202020204" pitchFamily="34" charset="0"/>
                <a:ea typeface="Arial" panose="020B0604020202020204" pitchFamily="34" charset="0"/>
              </a:rPr>
              <a:t>pojedynczy odcinek ma charakter ciągły (nieprzerwany) oraz jest jednorodny pod względem parametrów funkcjonalnych </a:t>
            </a:r>
            <a:r>
              <a:rPr lang="pl-PL" sz="2900" spc="20" dirty="0" smtClean="0">
                <a:latin typeface="Arial" panose="020B0604020202020204" pitchFamily="34" charset="0"/>
                <a:ea typeface="Arial" panose="020B0604020202020204" pitchFamily="34" charset="0"/>
              </a:rPr>
              <a:t>i </a:t>
            </a:r>
            <a:r>
              <a:rPr lang="pl-PL" sz="2900" spc="20" dirty="0">
                <a:latin typeface="Arial" panose="020B0604020202020204" pitchFamily="34" charset="0"/>
                <a:ea typeface="Arial" panose="020B0604020202020204" pitchFamily="34" charset="0"/>
              </a:rPr>
              <a:t>technicznych,</a:t>
            </a:r>
            <a:endParaRPr lang="pl-PL" sz="29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pl-PL" sz="29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w ramach jednego odcinka szerokość pasa/pasów ruchu jest taka sama,</a:t>
            </a:r>
            <a:endParaRPr lang="pl-PL" sz="29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pl-PL" sz="29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jeden odcinek obejmuje drogę publiczną o jednym numerze, przy czym dopuszcza się wydzielenie na drodze publicznej o jednym numerze dwóch lub trzech odcinków,</a:t>
            </a:r>
            <a:endParaRPr lang="pl-PL" sz="29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pl-PL" sz="29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każdy odcinek może posiadać inną klasę, o której mowa w § 4 rozporządzenia, właściwą dla danej kategorii drogi,</a:t>
            </a:r>
            <a:endParaRPr lang="pl-PL" sz="29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pl-PL" sz="29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na jednym odcinku prowadzone będą roboty budowlane jednego rodzaju, przy czym:</a:t>
            </a:r>
            <a:endParaRPr lang="pl-PL" sz="29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marL="800100" lvl="1" indent="-342900" algn="just">
              <a:lnSpc>
                <a:spcPct val="120000"/>
              </a:lnSpc>
              <a:spcAft>
                <a:spcPts val="600"/>
              </a:spcAft>
              <a:buClr>
                <a:srgbClr val="000000"/>
              </a:buClr>
              <a:buFont typeface="+mj-lt"/>
              <a:buAutoNum type="alphaLcParenR"/>
            </a:pPr>
            <a:r>
              <a:rPr lang="pl-PL" sz="25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w przypadku remontu drogi – na wszystkich odcinkach wykonywane są wyłącznie roboty budowlane polegające na remoncie,</a:t>
            </a:r>
            <a:endParaRPr lang="pl-PL" sz="25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marL="800100" lvl="1" indent="-342900" algn="just">
              <a:lnSpc>
                <a:spcPct val="120000"/>
              </a:lnSpc>
              <a:spcAft>
                <a:spcPts val="600"/>
              </a:spcAft>
              <a:buClr>
                <a:srgbClr val="000000"/>
              </a:buClr>
              <a:buFont typeface="+mj-lt"/>
              <a:buAutoNum type="alphaLcParenR"/>
            </a:pPr>
            <a:r>
              <a:rPr lang="pl-PL" sz="25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w przypadku budowy, rozbudowy i przebudowy drogi – na każdym odcinku mogą być wykonywane roboty budowlane innego rodzaju,</a:t>
            </a:r>
            <a:endParaRPr lang="pl-PL" sz="25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marL="0" lvl="0" indent="0" algn="just">
              <a:lnSpc>
                <a:spcPct val="170000"/>
              </a:lnSpc>
              <a:spcAft>
                <a:spcPts val="600"/>
              </a:spcAft>
              <a:buNone/>
            </a:pPr>
            <a:endParaRPr lang="pl-PL" sz="2900" dirty="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marL="0" lvl="0" indent="0" algn="just">
              <a:lnSpc>
                <a:spcPct val="170000"/>
              </a:lnSpc>
              <a:spcAft>
                <a:spcPts val="600"/>
              </a:spcAft>
              <a:buNone/>
            </a:pPr>
            <a:endParaRPr lang="pl-PL" sz="29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2885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7027816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457200" lvl="1" indent="0" algn="just">
              <a:lnSpc>
                <a:spcPct val="170000"/>
              </a:lnSpc>
              <a:spcBef>
                <a:spcPts val="1500"/>
              </a:spcBef>
              <a:spcAft>
                <a:spcPts val="600"/>
              </a:spcAft>
              <a:buNone/>
            </a:pPr>
            <a:r>
              <a:rPr lang="pl-PL" sz="1800" b="1" spc="20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Jako </a:t>
            </a:r>
            <a:r>
              <a:rPr lang="pl-PL" sz="1800" b="1" spc="2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jedno zadanie mogą być zgłoszone maksymalnie trzy odcinki drogi/dróg, spełniające następujące warunki:</a:t>
            </a:r>
          </a:p>
          <a:p>
            <a:pPr marL="0" lvl="0" indent="0" algn="just">
              <a:lnSpc>
                <a:spcPct val="170000"/>
              </a:lnSpc>
              <a:spcAft>
                <a:spcPts val="600"/>
              </a:spcAft>
              <a:buNone/>
            </a:pPr>
            <a:r>
              <a:rPr lang="pl-PL" sz="18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7</a:t>
            </a:r>
            <a:r>
              <a:rPr lang="pl-PL" sz="18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)  </a:t>
            </a:r>
            <a:r>
              <a:rPr lang="pl-PL" sz="18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w </a:t>
            </a:r>
            <a:r>
              <a:rPr lang="pl-PL" sz="18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przypadku dróg o różnych numerach każdy odcinek drogi jest powiązany z innym odcinkiem zgłoszonym </a:t>
            </a:r>
            <a:r>
              <a:rPr lang="pl-PL" sz="1800" spc="2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        w </a:t>
            </a:r>
            <a:r>
              <a:rPr lang="pl-PL" sz="18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ramach zadania w jeden z następujących sposobów:</a:t>
            </a:r>
            <a:endParaRPr lang="pl-PL" sz="18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marL="800100" lvl="1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l-PL" sz="18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dwa różne odcinki mają jeden punkt wspólny, łączący ich początek i koniec, dwa końce lub dwa początki, zgodnie z kilometrażem,</a:t>
            </a:r>
            <a:endParaRPr lang="pl-PL" sz="18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marL="800100" lvl="1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pl-PL" sz="18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dwa różne odcinki krzyżują się ze sobą,</a:t>
            </a:r>
            <a:endParaRPr lang="pl-PL" sz="18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marL="800100" lvl="1" indent="-342900" algn="just">
              <a:lnSpc>
                <a:spcPct val="17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pl-PL" sz="1800" spc="2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między początkiem i końcem, dwoma końcami lub dwoma początkami dwóch różnych odcinków znajdują się wyłącznie odcinki zbudowane, przebudowane, rozbudowane lub wyremontowane w ciągu ostatnich 3 lat lub skrzyżowania o parametrach niewymagających wykonywania na nich robót budowlanych.</a:t>
            </a:r>
          </a:p>
          <a:p>
            <a:pPr marL="0" lvl="0" indent="0" algn="just">
              <a:lnSpc>
                <a:spcPct val="170000"/>
              </a:lnSpc>
              <a:spcAft>
                <a:spcPts val="600"/>
              </a:spcAft>
              <a:buNone/>
            </a:pPr>
            <a: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UWAGA!!!</a:t>
            </a:r>
          </a:p>
          <a:p>
            <a:pPr marL="0" lvl="0" indent="0" algn="just">
              <a:lnSpc>
                <a:spcPct val="170000"/>
              </a:lnSpc>
              <a:spcAft>
                <a:spcPts val="600"/>
              </a:spcAft>
              <a:buNone/>
            </a:pPr>
            <a:r>
              <a:rPr lang="pl-PL" sz="18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Skrzyżowania drogi publicznej z innymi drogami publicznymi, liniami kolejowymi, tramwajowymi i innymi przeszkodami nie powodują automatycznie konieczności dzielenia drogi na odrębne odcinki.</a:t>
            </a:r>
            <a:endParaRPr lang="pl-PL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 algn="just">
              <a:lnSpc>
                <a:spcPct val="160000"/>
              </a:lnSpc>
              <a:spcAft>
                <a:spcPts val="0"/>
              </a:spcAft>
              <a:buNone/>
            </a:pP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przypadku </a:t>
            </a:r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odcinków „granicznych”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dopuszcza możliwość wnioskowania przez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jednostkę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jedno zadanie, którego znaczna część znajduje się na terenie tej jednostki (tylko na drodze, której jest ustawowym zarządcą drogi), a na terenie drugiej konieczne jest dokończenie ciągu na krótkim odcinku - do najbliższego skrzyżowania.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W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takiej sytuacji limit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dofinansowania 3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mln zł przypisany zostaje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lidera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jednostki, na terenie której znajduje się większa część zadania. Należy </a:t>
            </a:r>
            <a:r>
              <a:rPr lang="pl-PL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zaznaczyć,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iż w takim przypadku jednostka – lider musi zawrzeć z jednostką – </a:t>
            </a:r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sąsiadem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umowę na mocy art. 22 ustawy z dnia 21 marca 1985 r. o drogach publicznych, w której wskazany powyżej krótki odcinek drogi leżący na terenie jednostki sąsiedniej zostanie użyczony, na cele związane z realizacją zadania, które jest przedmiotem wniosku.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59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2721</Words>
  <Application>Microsoft Office PowerPoint</Application>
  <PresentationFormat>Panoramiczny</PresentationFormat>
  <Paragraphs>555</Paragraphs>
  <Slides>59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59</vt:i4>
      </vt:variant>
    </vt:vector>
  </HeadingPairs>
  <TitlesOfParts>
    <vt:vector size="68" baseType="lpstr">
      <vt:lpstr>Arial Unicode MS</vt:lpstr>
      <vt:lpstr>Arial</vt:lpstr>
      <vt:lpstr>Calibri</vt:lpstr>
      <vt:lpstr>Calibri Light</vt:lpstr>
      <vt:lpstr>Symbol</vt:lpstr>
      <vt:lpstr>Times New Roman</vt:lpstr>
      <vt:lpstr>TimesNewRoman</vt:lpstr>
      <vt:lpstr>Times-Roman</vt:lpstr>
      <vt:lpstr>Motyw pakietu Office</vt:lpstr>
      <vt:lpstr>Dolnośląski Urząd Wojewódzki  we Wrocławiu</vt:lpstr>
      <vt:lpstr>Prezentacja programu PowerPoint</vt:lpstr>
      <vt:lpstr>Prezentacja programu PowerPoint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UWAGA!!!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Testowa prezentacja</dc:title>
  <dc:creator>Alicja Chrzanowska</dc:creator>
  <cp:lastModifiedBy>u Cz</cp:lastModifiedBy>
  <cp:revision>161</cp:revision>
  <cp:lastPrinted>2017-08-09T12:35:55Z</cp:lastPrinted>
  <dcterms:created xsi:type="dcterms:W3CDTF">2017-07-13T05:40:38Z</dcterms:created>
  <dcterms:modified xsi:type="dcterms:W3CDTF">2017-08-23T06:26:35Z</dcterms:modified>
</cp:coreProperties>
</file>